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0" r:id="rId6"/>
    <p:sldMasterId id="2147484186" r:id="rId7"/>
    <p:sldMasterId id="2147484216" r:id="rId8"/>
    <p:sldMasterId id="2147484227" r:id="rId9"/>
    <p:sldMasterId id="2147484238" r:id="rId10"/>
  </p:sldMasterIdLst>
  <p:notesMasterIdLst>
    <p:notesMasterId r:id="rId50"/>
  </p:notesMasterIdLst>
  <p:handoutMasterIdLst>
    <p:handoutMasterId r:id="rId51"/>
  </p:handoutMasterIdLst>
  <p:sldIdLst>
    <p:sldId id="901" r:id="rId11"/>
    <p:sldId id="908" r:id="rId12"/>
    <p:sldId id="780" r:id="rId13"/>
    <p:sldId id="788" r:id="rId14"/>
    <p:sldId id="944" r:id="rId15"/>
    <p:sldId id="912" r:id="rId16"/>
    <p:sldId id="913" r:id="rId17"/>
    <p:sldId id="915" r:id="rId18"/>
    <p:sldId id="917" r:id="rId19"/>
    <p:sldId id="918" r:id="rId20"/>
    <p:sldId id="919" r:id="rId21"/>
    <p:sldId id="920" r:id="rId22"/>
    <p:sldId id="921" r:id="rId23"/>
    <p:sldId id="922" r:id="rId24"/>
    <p:sldId id="923" r:id="rId25"/>
    <p:sldId id="924" r:id="rId26"/>
    <p:sldId id="925" r:id="rId27"/>
    <p:sldId id="926" r:id="rId28"/>
    <p:sldId id="927" r:id="rId29"/>
    <p:sldId id="938" r:id="rId30"/>
    <p:sldId id="939" r:id="rId31"/>
    <p:sldId id="940" r:id="rId32"/>
    <p:sldId id="941" r:id="rId33"/>
    <p:sldId id="942" r:id="rId34"/>
    <p:sldId id="943" r:id="rId35"/>
    <p:sldId id="928" r:id="rId36"/>
    <p:sldId id="929" r:id="rId37"/>
    <p:sldId id="930" r:id="rId38"/>
    <p:sldId id="931" r:id="rId39"/>
    <p:sldId id="932" r:id="rId40"/>
    <p:sldId id="933" r:id="rId41"/>
    <p:sldId id="934" r:id="rId42"/>
    <p:sldId id="935" r:id="rId43"/>
    <p:sldId id="936" r:id="rId44"/>
    <p:sldId id="937" r:id="rId45"/>
    <p:sldId id="853" r:id="rId46"/>
    <p:sldId id="945" r:id="rId47"/>
    <p:sldId id="946" r:id="rId48"/>
    <p:sldId id="947" r:id="rId4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EE159-26AD-AF4C-84F1-3D6CC0E79A74}">
          <p14:sldIdLst>
            <p14:sldId id="901"/>
            <p14:sldId id="908"/>
            <p14:sldId id="780"/>
            <p14:sldId id="788"/>
            <p14:sldId id="944"/>
          </p14:sldIdLst>
        </p14:section>
        <p14:section name="overview" id="{E3011FCF-0D53-A94C-AD6E-3DA02B1C42C2}">
          <p14:sldIdLst>
            <p14:sldId id="912"/>
            <p14:sldId id="913"/>
            <p14:sldId id="915"/>
          </p14:sldIdLst>
        </p14:section>
        <p14:section name="connected-services" id="{EAE73463-155A-3143-B86F-7C2C049F560F}">
          <p14:sldIdLst>
            <p14:sldId id="917"/>
            <p14:sldId id="918"/>
            <p14:sldId id="919"/>
            <p14:sldId id="920"/>
            <p14:sldId id="921"/>
            <p14:sldId id="922"/>
            <p14:sldId id="923"/>
            <p14:sldId id="924"/>
          </p14:sldIdLst>
        </p14:section>
        <p14:section name="paging-support" id="{104F96D8-4F38-C84D-A9AB-D432D0FF0FA8}">
          <p14:sldIdLst>
            <p14:sldId id="925"/>
            <p14:sldId id="926"/>
            <p14:sldId id="927"/>
          </p14:sldIdLst>
        </p14:section>
        <p14:section name="batching support" id="{20B8071E-05DA-5F49-9776-649DF12FE79C}">
          <p14:sldIdLst>
            <p14:sldId id="938"/>
            <p14:sldId id="939"/>
            <p14:sldId id="940"/>
            <p14:sldId id="941"/>
            <p14:sldId id="942"/>
            <p14:sldId id="943"/>
          </p14:sldIdLst>
        </p14:section>
        <p14:section name="crud-support" id="{B6BA6EDE-7F31-D14C-8D0D-EEF1BECC6496}">
          <p14:sldIdLst>
            <p14:sldId id="928"/>
            <p14:sldId id="929"/>
            <p14:sldId id="930"/>
            <p14:sldId id="931"/>
          </p14:sldIdLst>
        </p14:section>
        <p14:section name="rest" id="{32D052E9-F6FE-3447-977F-00A42A624758}">
          <p14:sldIdLst>
            <p14:sldId id="932"/>
            <p14:sldId id="933"/>
            <p14:sldId id="934"/>
            <p14:sldId id="935"/>
            <p14:sldId id="936"/>
            <p14:sldId id="937"/>
          </p14:sldIdLst>
        </p14:section>
        <p14:section name="conclusion" id="{E0CC2DC8-15E4-5A48-8382-8A77AE268B98}">
          <p14:sldIdLst>
            <p14:sldId id="853"/>
            <p14:sldId id="945"/>
            <p14:sldId id="946"/>
            <p14:sldId id="947"/>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AC"/>
    <a:srgbClr val="0072C6"/>
    <a:srgbClr val="2D82FF"/>
    <a:srgbClr val="0088EE"/>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39" autoAdjust="0"/>
    <p:restoredTop sz="82041" autoAdjust="0"/>
  </p:normalViewPr>
  <p:slideViewPr>
    <p:cSldViewPr snapToGrid="0">
      <p:cViewPr varScale="1">
        <p:scale>
          <a:sx n="122" d="100"/>
          <a:sy n="122" d="100"/>
        </p:scale>
        <p:origin x="216" y="1536"/>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27957"/>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5028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88068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332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766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10/7/2015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9098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2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6654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1787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223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F6D0C1E9-C76A-461C-8E91-17FFC972AC04}" type="datetime1">
              <a:rPr lang="en-US" smtClean="0">
                <a:solidFill>
                  <a:prstClr val="black"/>
                </a:solidFill>
              </a:rPr>
              <a:pPr/>
              <a:t>10/7/2015</a:t>
            </a:fld>
            <a:endParaRPr lang="en-US" dirty="0">
              <a:solidFill>
                <a:prstClr val="black"/>
              </a:solidFill>
            </a:endParaRPr>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9802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support for $skip</a:t>
            </a:r>
            <a:r>
              <a:rPr lang="en-US" baseline="0" dirty="0" smtClean="0"/>
              <a:t> and $</a:t>
            </a:r>
            <a:r>
              <a:rPr lang="en-US" baseline="0" dirty="0" err="1" smtClean="0"/>
              <a:t>orderby</a:t>
            </a:r>
            <a:r>
              <a:rPr lang="en-US" baseline="0" dirty="0" smtClean="0"/>
              <a:t> so paging is post-query</a:t>
            </a:r>
            <a:endParaRPr lang="en-US" dirty="0"/>
          </a:p>
        </p:txBody>
      </p:sp>
      <p:sp>
        <p:nvSpPr>
          <p:cNvPr id="4" name="Date Placeholder 3"/>
          <p:cNvSpPr>
            <a:spLocks noGrp="1"/>
          </p:cNvSpPr>
          <p:nvPr>
            <p:ph type="dt" idx="10"/>
          </p:nvPr>
        </p:nvSpPr>
        <p:spPr/>
        <p:txBody>
          <a:bodyPr/>
          <a:lstStyle/>
          <a:p>
            <a:fld id="{9F6C2A45-62A9-453C-B1A0-E9BD4232256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387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E66C42-806D-4924-A8D5-1C306447EBEB}"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122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809651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008978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46316174"/>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0378375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7448328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79920404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7742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616900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1670609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056536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459517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437819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222524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9150205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4310784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5775551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96245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4877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0"/>
            <a:ext cx="12182674" cy="6855512"/>
          </a:xfrm>
          <a:prstGeom prst="rect">
            <a:avLst/>
          </a:prstGeom>
        </p:spPr>
      </p:pic>
      <p:sp>
        <p:nvSpPr>
          <p:cNvPr id="2" name="Title 1"/>
          <p:cNvSpPr>
            <a:spLocks noGrp="1"/>
          </p:cNvSpPr>
          <p:nvPr>
            <p:ph type="title" hasCustomPrompt="1"/>
          </p:nvPr>
        </p:nvSpPr>
        <p:spPr>
          <a:xfrm>
            <a:off x="269171" y="2095070"/>
            <a:ext cx="9856549"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4785989"/>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1"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marL="0" marR="0" lvl="0" indent="0" algn="ctr" defTabSz="913481"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3" y="6547868"/>
            <a:ext cx="806563" cy="171991"/>
          </a:xfrm>
          <a:prstGeom prst="rect">
            <a:avLst/>
          </a:prstGeom>
        </p:spPr>
      </p:pic>
    </p:spTree>
    <p:extLst>
      <p:ext uri="{BB962C8B-B14F-4D97-AF65-F5344CB8AC3E}">
        <p14:creationId xmlns:p14="http://schemas.microsoft.com/office/powerpoint/2010/main" val="2920642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969738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946278559"/>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902427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1652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44657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7959637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801183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027221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548365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8939953"/>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5494341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25991218"/>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75412527"/>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98037990"/>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112799843"/>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935523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8018860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29927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586995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1814038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9954335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553689858"/>
      </p:ext>
    </p:extLst>
  </p:cSld>
  <p:clrMapOvr>
    <a:masterClrMapping/>
  </p:clrMapOvr>
  <p:transition>
    <p:fade/>
  </p:transition>
  <p:timing>
    <p:tnLst>
      <p:par>
        <p:cTn id="1" dur="indefinite" restart="never" nodeType="tmRoot"/>
      </p:par>
    </p:tnLst>
  </p:timing>
  <p:hf hdr="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53049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87717980"/>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9558854"/>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3234866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8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2448537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277656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2569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181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29460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679759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6950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4265028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8029458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1708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0639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84366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3939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0481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20161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904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4676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774148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90706927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49778275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8791219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0780350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014344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7440711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407490132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33837250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1389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6471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44296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6815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667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73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324600379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42618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3395094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47893921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378729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835289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402619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46146232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89281671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9628972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126194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8775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7094888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9763101"/>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8724428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9724326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284911237"/>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0810628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6988167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173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9011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1673252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29755650"/>
      </p:ext>
    </p:extLst>
  </p:cSld>
  <p:clrMapOvr>
    <a:masterClrMapping/>
  </p:clrMapOvr>
  <p:transition>
    <p:fade/>
  </p:transition>
  <p:timing>
    <p:tnLst>
      <p:par>
        <p:cTn id="1" dur="indefinite" restart="never" nodeType="tmRoot"/>
      </p:par>
    </p:tnLst>
  </p:timing>
  <p:hf hdr="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Tree>
    <p:extLst>
      <p:ext uri="{BB962C8B-B14F-4D97-AF65-F5344CB8AC3E}">
        <p14:creationId xmlns:p14="http://schemas.microsoft.com/office/powerpoint/2010/main" val="1588582965"/>
      </p:ext>
    </p:extLst>
  </p:cSld>
  <p:clrMapOvr>
    <a:masterClrMapping/>
  </p:clrMapOvr>
  <p:transition>
    <p:fade/>
  </p:transition>
  <p:timing>
    <p:tnLst>
      <p:par>
        <p:cTn id="1" dur="indefinite" restart="never" nodeType="tmRoot"/>
      </p:par>
    </p:tnLst>
  </p:timing>
  <p:hf hd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980073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027609" y="189731"/>
            <a:ext cx="2028214" cy="907550"/>
          </a:xfrm>
          <a:prstGeom prst="rect">
            <a:avLst/>
          </a:prstGeom>
        </p:spPr>
      </p:pic>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54468814"/>
      </p:ext>
    </p:extLst>
  </p:cSld>
  <p:clrMapOvr>
    <a:masterClrMapping/>
  </p:clrMapOvr>
  <p:transition>
    <p:fade/>
  </p:transition>
  <p:timing>
    <p:tnLst>
      <p:par>
        <p:cTn id="1" dur="indefinite" restart="never" nodeType="tmRoot"/>
      </p:par>
    </p:tnLst>
  </p:timing>
  <p:hf hdr="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95688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34270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043820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cSld name="Section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a:xfrm>
            <a:off x="962833" y="4406901"/>
            <a:ext cx="10360501" cy="1362075"/>
          </a:xfrm>
        </p:spPr>
        <p:txBody>
          <a:bodyPr anchor="t"/>
          <a:lstStyle>
            <a:lvl1pPr algn="l">
              <a:defRPr sz="4000" b="1" cap="all">
                <a:solidFill>
                  <a:schemeClr val="bg1"/>
                </a:solidFill>
                <a:latin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bg1"/>
                </a:solidFill>
                <a:latin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Date Placeholder 3"/>
          <p:cNvSpPr>
            <a:spLocks noGrp="1"/>
          </p:cNvSpPr>
          <p:nvPr>
            <p:ph type="dt" sz="half" idx="10"/>
          </p:nvPr>
        </p:nvSpPr>
        <p:spPr>
          <a:xfrm>
            <a:off x="9040045" y="6248400"/>
            <a:ext cx="2539339"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7" name="Footer Placeholder 4"/>
          <p:cNvSpPr>
            <a:spLocks noGrp="1"/>
          </p:cNvSpPr>
          <p:nvPr>
            <p:ph type="ftr" sz="quarter" idx="11"/>
          </p:nvPr>
        </p:nvSpPr>
        <p:spPr>
          <a:xfrm>
            <a:off x="609441" y="6248400"/>
            <a:ext cx="3859795" cy="457200"/>
          </a:xfrm>
          <a:prstGeom prst="rect">
            <a:avLst/>
          </a:prstGeom>
        </p:spPr>
        <p:txBody>
          <a:bodyPr/>
          <a:lstStyle>
            <a:lvl1pPr>
              <a:defRPr>
                <a:latin typeface="Segoe UI Light" panose="020B0502040204020203" pitchFamily="34" charset="0"/>
              </a:defRPr>
            </a:lvl1pPr>
          </a:lstStyle>
          <a:p>
            <a:pPr>
              <a:defRPr/>
            </a:pPr>
            <a:endParaRPr lang="en-US"/>
          </a:p>
        </p:txBody>
      </p:sp>
      <p:sp>
        <p:nvSpPr>
          <p:cNvPr id="8" name="Slide Number Placeholder 5"/>
          <p:cNvSpPr>
            <a:spLocks noGrp="1"/>
          </p:cNvSpPr>
          <p:nvPr>
            <p:ph type="sldNum" sz="quarter" idx="12"/>
          </p:nvPr>
        </p:nvSpPr>
        <p:spPr>
          <a:xfrm>
            <a:off x="4773956" y="6248400"/>
            <a:ext cx="2539339" cy="304800"/>
          </a:xfrm>
          <a:prstGeom prst="rect">
            <a:avLst/>
          </a:prstGeom>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15925947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Bullet Poi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9040045" y="6248400"/>
            <a:ext cx="2539339"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5" name="Rectangle 5"/>
          <p:cNvSpPr>
            <a:spLocks noGrp="1" noChangeArrowheads="1"/>
          </p:cNvSpPr>
          <p:nvPr>
            <p:ph type="ftr" sz="quarter" idx="11"/>
          </p:nvPr>
        </p:nvSpPr>
        <p:spPr>
          <a:xfrm>
            <a:off x="609441" y="6248400"/>
            <a:ext cx="3859795" cy="457200"/>
          </a:xfrm>
          <a:prstGeom prst="rect">
            <a:avLst/>
          </a:prstGeom>
          <a:ln/>
        </p:spPr>
        <p:txBody>
          <a:bodyPr/>
          <a:lstStyle>
            <a:lvl1pPr>
              <a:defRPr>
                <a:latin typeface="Segoe UI Light" panose="020B0502040204020203" pitchFamily="34" charset="0"/>
              </a:defRPr>
            </a:lvl1pPr>
          </a:lstStyle>
          <a:p>
            <a:pPr>
              <a:defRPr/>
            </a:pPr>
            <a:endParaRPr lang="en-US"/>
          </a:p>
        </p:txBody>
      </p:sp>
      <p:sp>
        <p:nvSpPr>
          <p:cNvPr id="6" name="Rectangle 6"/>
          <p:cNvSpPr>
            <a:spLocks noGrp="1" noChangeArrowheads="1"/>
          </p:cNvSpPr>
          <p:nvPr>
            <p:ph type="sldNum" sz="quarter" idx="12"/>
          </p:nvPr>
        </p:nvSpPr>
        <p:spPr>
          <a:xfrm>
            <a:off x="4773956" y="6248400"/>
            <a:ext cx="2539339" cy="304800"/>
          </a:xfrm>
          <a:prstGeom prst="rect">
            <a:avLst/>
          </a:prstGeom>
          <a:ln/>
        </p:spPr>
        <p:txBody>
          <a:bodyPr/>
          <a:lstStyle>
            <a:lvl1pPr>
              <a:defRPr>
                <a:latin typeface="Segoe UI Light" panose="020B0502040204020203" pitchFamily="34" charset="0"/>
              </a:defRPr>
            </a:lvl1pPr>
          </a:lstStyle>
          <a:p>
            <a:pPr>
              <a:defRPr/>
            </a:pPr>
            <a:endParaRPr lang="en-US"/>
          </a:p>
        </p:txBody>
      </p:sp>
    </p:spTree>
    <p:extLst>
      <p:ext uri="{BB962C8B-B14F-4D97-AF65-F5344CB8AC3E}">
        <p14:creationId xmlns:p14="http://schemas.microsoft.com/office/powerpoint/2010/main" val="48029849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905468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4.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image" Target="../media/image14.png"/><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theme" Target="../theme/theme5.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image" Target="../media/image14.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theme" Target="../theme/theme6.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49" r:id="rId2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62089246"/>
      </p:ext>
    </p:extLst>
  </p:cSld>
  <p:clrMap bg1="dk1" tx1="lt1" bg2="dk2" tx2="lt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 id="2147484174" r:id="rId24"/>
    <p:sldLayoutId id="2147484175" r:id="rId25"/>
    <p:sldLayoutId id="2147484176" r:id="rId26"/>
    <p:sldLayoutId id="2147484177" r:id="rId27"/>
    <p:sldLayoutId id="2147484178" r:id="rId28"/>
    <p:sldLayoutId id="2147484179" r:id="rId29"/>
    <p:sldLayoutId id="2147484180" r:id="rId30"/>
    <p:sldLayoutId id="2147484181" r:id="rId31"/>
    <p:sldLayoutId id="2147484182" r:id="rId32"/>
    <p:sldLayoutId id="2147484183" r:id="rId33"/>
    <p:sldLayoutId id="2147484184"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665098"/>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43151013"/>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728178671"/>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2277494"/>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 id="2147484261" r:id="rId23"/>
    <p:sldLayoutId id="2147484262" r:id="rId24"/>
    <p:sldLayoutId id="2147484263" r:id="rId25"/>
    <p:sldLayoutId id="2147484264" r:id="rId26"/>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6.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5.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32.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5.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1.xml"/><Relationship Id="rId1" Type="http://schemas.openxmlformats.org/officeDocument/2006/relationships/slideLayout" Target="../slideLayouts/slideLayout113.xml"/><Relationship Id="rId5" Type="http://schemas.openxmlformats.org/officeDocument/2006/relationships/image" Target="../media/image49.emf"/><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2.xml"/><Relationship Id="rId1" Type="http://schemas.openxmlformats.org/officeDocument/2006/relationships/slideLayout" Target="../slideLayouts/slideLayout113.xml"/><Relationship Id="rId6" Type="http://schemas.openxmlformats.org/officeDocument/2006/relationships/image" Target="../media/image51.emf"/><Relationship Id="rId11" Type="http://schemas.openxmlformats.org/officeDocument/2006/relationships/image" Target="../media/image53.png"/><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03.xml"/><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387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10</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48781" y="1648192"/>
            <a:ext cx="3791039" cy="282357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17832" y="5212208"/>
            <a:ext cx="7010400" cy="148590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17832"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869896"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05844" y="469518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57908" y="4696774"/>
            <a:ext cx="184076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 Services Permissions</a:t>
            </a:r>
            <a:endParaRPr lang="en-US" dirty="0"/>
          </a:p>
        </p:txBody>
      </p:sp>
      <p:sp>
        <p:nvSpPr>
          <p:cNvPr id="4" name="Slide Number Placeholder 3"/>
          <p:cNvSpPr>
            <a:spLocks noGrp="1"/>
          </p:cNvSpPr>
          <p:nvPr>
            <p:ph type="sldNum" sz="quarter" idx="12"/>
          </p:nvPr>
        </p:nvSpPr>
        <p:spPr>
          <a:xfrm>
            <a:off x="2051549" y="6638544"/>
            <a:ext cx="560686" cy="219456"/>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11</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236" y="1739819"/>
            <a:ext cx="5174955" cy="3560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12" y="1635883"/>
            <a:ext cx="3810330" cy="1889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2" y="3954582"/>
            <a:ext cx="3810330" cy="2088061"/>
          </a:xfrm>
          <a:prstGeom prst="rect">
            <a:avLst/>
          </a:prstGeom>
        </p:spPr>
      </p:pic>
      <p:sp>
        <p:nvSpPr>
          <p:cNvPr id="8" name="Oval 7"/>
          <p:cNvSpPr/>
          <p:nvPr/>
        </p:nvSpPr>
        <p:spPr bwMode="auto">
          <a:xfrm>
            <a:off x="5455236" y="1326518"/>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5907300" y="1328106"/>
            <a:ext cx="333399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438436" y="2486346"/>
            <a:ext cx="2106202" cy="246580"/>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2548" y="2876764"/>
            <a:ext cx="1952090" cy="1273996"/>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with Connected Services</a:t>
            </a:r>
            <a:endParaRPr lang="en-US" dirty="0"/>
          </a:p>
        </p:txBody>
      </p:sp>
      <p:sp>
        <p:nvSpPr>
          <p:cNvPr id="3" name="Text Placeholder 2"/>
          <p:cNvSpPr>
            <a:spLocks noGrp="1"/>
          </p:cNvSpPr>
          <p:nvPr>
            <p:ph type="body" sz="quarter" idx="10"/>
          </p:nvPr>
        </p:nvSpPr>
        <p:spPr/>
        <p:txBody>
          <a:bodyPr/>
          <a:lstStyle/>
          <a:p>
            <a:r>
              <a:rPr lang="en-US" sz="2800" dirty="0" smtClean="0"/>
              <a:t>Assemblies added with a Connected Service</a:t>
            </a:r>
          </a:p>
          <a:p>
            <a:pPr lvl="1"/>
            <a:r>
              <a:rPr lang="en-US" sz="1600" dirty="0" smtClean="0"/>
              <a:t>Microsoft.Office365.OAuth</a:t>
            </a:r>
          </a:p>
          <a:p>
            <a:pPr lvl="1"/>
            <a:r>
              <a:rPr lang="en-US" sz="1600" dirty="0" smtClean="0"/>
              <a:t>Microsoft.Office365.OAuth.Web</a:t>
            </a:r>
            <a:endParaRPr lang="en-US" sz="1600" dirty="0"/>
          </a:p>
          <a:p>
            <a:pPr lvl="1"/>
            <a:r>
              <a:rPr lang="en-US" sz="1600" dirty="0" smtClean="0"/>
              <a:t>Microsoft.Office365.Exchange</a:t>
            </a:r>
          </a:p>
          <a:p>
            <a:endParaRPr lang="en-US" sz="3200" dirty="0" smtClean="0"/>
          </a:p>
          <a:p>
            <a:endParaRPr lang="en-US" sz="3200" dirty="0"/>
          </a:p>
          <a:p>
            <a:endParaRPr lang="en-US" sz="3200" dirty="0" smtClean="0"/>
          </a:p>
          <a:p>
            <a:endParaRPr lang="en-US" sz="3200" dirty="0"/>
          </a:p>
          <a:p>
            <a:pPr marL="0" indent="0">
              <a:buNone/>
            </a:pPr>
            <a:r>
              <a:rPr lang="en-US" sz="2800" dirty="0" err="1" smtClean="0">
                <a:latin typeface="Courier New" charset="0"/>
                <a:ea typeface="Courier New" charset="0"/>
                <a:cs typeface="Courier New" charset="0"/>
              </a:rPr>
              <a:t>AppSettings</a:t>
            </a:r>
            <a:r>
              <a:rPr lang="en-US" sz="2800" dirty="0" smtClean="0"/>
              <a:t> added with a Connected Service</a:t>
            </a:r>
            <a:endParaRPr lang="en-US" sz="28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12</a:t>
            </a:fld>
            <a:endParaRPr lang="en-US" dirty="0">
              <a:gradFill>
                <a:gsLst>
                  <a:gs pos="100000">
                    <a:srgbClr val="797A7D"/>
                  </a:gs>
                  <a:gs pos="0">
                    <a:srgbClr val="797A7D"/>
                  </a:gs>
                </a:gsLst>
                <a:lin ang="5400000" scaled="0"/>
              </a:gradFill>
            </a:endParaRPr>
          </a:p>
        </p:txBody>
      </p:sp>
      <p:grpSp>
        <p:nvGrpSpPr>
          <p:cNvPr id="11" name="Group 10"/>
          <p:cNvGrpSpPr/>
          <p:nvPr/>
        </p:nvGrpSpPr>
        <p:grpSpPr>
          <a:xfrm>
            <a:off x="1081387" y="5332913"/>
            <a:ext cx="4425562" cy="1380250"/>
            <a:chOff x="801043" y="3094755"/>
            <a:chExt cx="5772150" cy="1800225"/>
          </a:xfrm>
        </p:grpSpPr>
        <p:pic>
          <p:nvPicPr>
            <p:cNvPr id="9" name="Picture 8"/>
            <p:cNvPicPr>
              <a:picLocks noChangeAspect="1"/>
            </p:cNvPicPr>
            <p:nvPr/>
          </p:nvPicPr>
          <p:blipFill>
            <a:blip r:embed="rId2"/>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3"/>
          <a:stretch>
            <a:fillRect/>
          </a:stretch>
        </p:blipFill>
        <p:spPr>
          <a:xfrm>
            <a:off x="1081386" y="2817975"/>
            <a:ext cx="4019048" cy="1790476"/>
          </a:xfrm>
          <a:prstGeom prst="rect">
            <a:avLst/>
          </a:prstGeom>
        </p:spPr>
      </p:pic>
      <p:pic>
        <p:nvPicPr>
          <p:cNvPr id="15" name="Picture 14"/>
          <p:cNvPicPr>
            <a:picLocks noChangeAspect="1"/>
          </p:cNvPicPr>
          <p:nvPr/>
        </p:nvPicPr>
        <p:blipFill>
          <a:blip r:embed="rId4"/>
          <a:stretch>
            <a:fillRect/>
          </a:stretch>
        </p:blipFill>
        <p:spPr>
          <a:xfrm>
            <a:off x="7257606" y="1287381"/>
            <a:ext cx="4995193" cy="4619668"/>
          </a:xfrm>
          <a:prstGeom prst="rect">
            <a:avLst/>
          </a:prstGeom>
        </p:spPr>
      </p:pic>
    </p:spTree>
    <p:extLst>
      <p:ext uri="{BB962C8B-B14F-4D97-AF65-F5344CB8AC3E}">
        <p14:creationId xmlns:p14="http://schemas.microsoft.com/office/powerpoint/2010/main" val="469945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2905" y="369432"/>
            <a:ext cx="10790239" cy="5417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solidFill>
                  <a:srgbClr val="000000"/>
                </a:solidFill>
              </a:rPr>
              <a:pPr/>
              <a:t>13</a:t>
            </a:fld>
            <a:endParaRPr lang="en-US" dirty="0">
              <a:solidFill>
                <a:srgbClr val="000000"/>
              </a:solidFill>
            </a:endParaRPr>
          </a:p>
        </p:txBody>
      </p:sp>
      <p:sp>
        <p:nvSpPr>
          <p:cNvPr id="9" name="Text Placeholder 6"/>
          <p:cNvSpPr txBox="1">
            <a:spLocks/>
          </p:cNvSpPr>
          <p:nvPr/>
        </p:nvSpPr>
        <p:spPr>
          <a:xfrm>
            <a:off x="6293796" y="5525927"/>
            <a:ext cx="5368978" cy="566898"/>
          </a:xfrm>
          <a:prstGeom prst="rect">
            <a:avLst/>
          </a:prstGeom>
          <a:solidFill>
            <a:schemeClr val="accent2">
              <a:lumMod val="20000"/>
              <a:lumOff val="80000"/>
            </a:schemeClr>
          </a:solidFill>
          <a:ln>
            <a:solidFill>
              <a:schemeClr val="bg1">
                <a:lumMod val="65000"/>
              </a:schemeClr>
            </a:solidFill>
          </a:ln>
        </p:spPr>
        <p:txBody>
          <a:bodyPr lIns="91440" tIns="182880" rIns="9144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solidFill>
                  <a:srgbClr val="FF0000"/>
                </a:solidFill>
              </a:rPr>
              <a:t>Retrieve access token using </a:t>
            </a:r>
            <a:r>
              <a:rPr lang="en-US" sz="1800" b="1" dirty="0" err="1" smtClean="0">
                <a:solidFill>
                  <a:srgbClr val="FF0000"/>
                </a:solidFill>
              </a:rPr>
              <a:t>AcquireTokenSlientAsync</a:t>
            </a:r>
            <a:endParaRPr lang="en-US" sz="1800" b="1" dirty="0">
              <a:solidFill>
                <a:srgbClr val="FF0000"/>
              </a:solidFill>
            </a:endParaRPr>
          </a:p>
        </p:txBody>
      </p:sp>
      <p:cxnSp>
        <p:nvCxnSpPr>
          <p:cNvPr id="13" name="Straight Arrow Connector 12"/>
          <p:cNvCxnSpPr/>
          <p:nvPr/>
        </p:nvCxnSpPr>
        <p:spPr>
          <a:xfrm flipH="1" flipV="1">
            <a:off x="4829175" y="3077935"/>
            <a:ext cx="2800350" cy="26694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4839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with </a:t>
            </a:r>
            <a:r>
              <a:rPr lang="en-US" dirty="0" err="1" smtClean="0"/>
              <a:t>OutlookServiceClient</a:t>
            </a:r>
            <a:endParaRPr lang="en-US" dirty="0"/>
          </a:p>
        </p:txBody>
      </p:sp>
      <p:sp>
        <p:nvSpPr>
          <p:cNvPr id="5" name="Text Placeholder 4"/>
          <p:cNvSpPr>
            <a:spLocks noGrp="1"/>
          </p:cNvSpPr>
          <p:nvPr>
            <p:ph type="body" sz="quarter" idx="10"/>
          </p:nvPr>
        </p:nvSpPr>
        <p:spPr>
          <a:xfrm>
            <a:off x="519112" y="1447799"/>
            <a:ext cx="11149013" cy="1233756"/>
          </a:xfrm>
        </p:spPr>
        <p:txBody>
          <a:bodyPr/>
          <a:lstStyle/>
          <a:p>
            <a:r>
              <a:rPr lang="en-US" dirty="0" err="1" smtClean="0">
                <a:latin typeface="Courier New" charset="0"/>
                <a:ea typeface="Courier New" charset="0"/>
                <a:cs typeface="Courier New" charset="0"/>
              </a:rPr>
              <a:t>OutlookServiceClient</a:t>
            </a:r>
            <a:r>
              <a:rPr lang="en-US" dirty="0" smtClean="0"/>
              <a:t> provide </a:t>
            </a:r>
            <a:r>
              <a:rPr lang="en-US" dirty="0" smtClean="0">
                <a:latin typeface="Courier New" charset="0"/>
                <a:ea typeface="Courier New" charset="0"/>
                <a:cs typeface="Courier New" charset="0"/>
              </a:rPr>
              <a:t>Me</a:t>
            </a:r>
            <a:r>
              <a:rPr lang="en-US" dirty="0" smtClean="0"/>
              <a:t> property</a:t>
            </a:r>
          </a:p>
          <a:p>
            <a:pPr lvl="1"/>
            <a:r>
              <a:rPr lang="en-US" dirty="0" smtClean="0"/>
              <a:t>Provides access to mail, events and contacts of currently logged in user</a:t>
            </a:r>
          </a:p>
          <a:p>
            <a:pPr lvl="1"/>
            <a:r>
              <a:rPr lang="en-US" dirty="0" smtClean="0"/>
              <a:t>Explicit calls used (e.g. </a:t>
            </a:r>
            <a:r>
              <a:rPr lang="en-US" sz="1800" b="1" dirty="0" err="1" smtClean="0">
                <a:solidFill>
                  <a:schemeClr val="accent1">
                    <a:lumMod val="50000"/>
                  </a:schemeClr>
                </a:solidFill>
              </a:rPr>
              <a:t>ExecuteAsync</a:t>
            </a:r>
            <a:r>
              <a:rPr lang="en-US" dirty="0" smtClean="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stretch>
            <a:fillRect/>
          </a:stretch>
        </p:blipFill>
        <p:spPr>
          <a:xfrm>
            <a:off x="1018685" y="3236811"/>
            <a:ext cx="10151455" cy="2153339"/>
          </a:xfrm>
          <a:prstGeom prst="rect">
            <a:avLst/>
          </a:prstGeom>
        </p:spPr>
      </p:pic>
    </p:spTree>
    <p:extLst>
      <p:ext uri="{BB962C8B-B14F-4D97-AF65-F5344CB8AC3E}">
        <p14:creationId xmlns:p14="http://schemas.microsoft.com/office/powerpoint/2010/main" val="3838154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Contacts</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15</a:t>
            </a:fld>
            <a:endParaRPr lang="en-US" dirty="0">
              <a:gradFill>
                <a:gsLst>
                  <a:gs pos="100000">
                    <a:srgbClr val="797A7D"/>
                  </a:gs>
                  <a:gs pos="0">
                    <a:srgbClr val="797A7D"/>
                  </a:gs>
                </a:gsLst>
                <a:lin ang="5400000" scaled="0"/>
              </a:gra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72" y="812755"/>
            <a:ext cx="6050893" cy="5223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21" y="1441843"/>
            <a:ext cx="4165600" cy="4254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21010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an MVC Project that uses Connected Services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4000092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Paging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7179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with the Office 365 APIs</a:t>
            </a:r>
            <a:endParaRPr lang="en-US" dirty="0"/>
          </a:p>
        </p:txBody>
      </p:sp>
      <p:sp>
        <p:nvSpPr>
          <p:cNvPr id="3" name="Text Placeholder 2"/>
          <p:cNvSpPr>
            <a:spLocks noGrp="1"/>
          </p:cNvSpPr>
          <p:nvPr>
            <p:ph type="body" sz="quarter" idx="10"/>
          </p:nvPr>
        </p:nvSpPr>
        <p:spPr/>
        <p:txBody>
          <a:bodyPr/>
          <a:lstStyle/>
          <a:p>
            <a:r>
              <a:rPr lang="en-US" sz="2000" dirty="0" smtClean="0"/>
              <a:t>Limit the number of items returned by using the </a:t>
            </a:r>
            <a:r>
              <a:rPr lang="en-US" sz="2000" b="1" dirty="0" smtClean="0">
                <a:latin typeface="Courier New" charset="0"/>
                <a:ea typeface="Courier New" charset="0"/>
                <a:cs typeface="Courier New" charset="0"/>
              </a:rPr>
              <a:t>Take()</a:t>
            </a:r>
            <a:r>
              <a:rPr lang="en-US" sz="2000" dirty="0" smtClean="0"/>
              <a:t> and </a:t>
            </a:r>
            <a:r>
              <a:rPr lang="en-US" sz="2000" b="1" dirty="0" smtClean="0">
                <a:latin typeface="Courier New" charset="0"/>
                <a:ea typeface="Courier New" charset="0"/>
                <a:cs typeface="Courier New" charset="0"/>
              </a:rPr>
              <a:t>Skip()</a:t>
            </a:r>
            <a:r>
              <a:rPr lang="en-US" sz="2000" dirty="0" smtClean="0"/>
              <a:t> prior to </a:t>
            </a:r>
            <a:r>
              <a:rPr lang="en-US" sz="2000" b="1" dirty="0" err="1" smtClean="0">
                <a:latin typeface="Courier New" charset="0"/>
                <a:ea typeface="Courier New" charset="0"/>
                <a:cs typeface="Courier New" charset="0"/>
              </a:rPr>
              <a:t>ExecuteAsync</a:t>
            </a:r>
            <a:r>
              <a:rPr lang="en-US" sz="2000" b="1" dirty="0" smtClean="0">
                <a:latin typeface="Courier New" charset="0"/>
                <a:ea typeface="Courier New" charset="0"/>
                <a:cs typeface="Courier New" charset="0"/>
              </a:rPr>
              <a:t>()</a:t>
            </a:r>
          </a:p>
          <a:p>
            <a:r>
              <a:rPr lang="en-US" sz="2000" dirty="0" smtClean="0"/>
              <a:t>Paging buttons call </a:t>
            </a:r>
            <a:r>
              <a:rPr lang="en-US" sz="2000" b="1" dirty="0" err="1" smtClean="0">
                <a:latin typeface="Courier New" charset="0"/>
                <a:ea typeface="Courier New" charset="0"/>
                <a:cs typeface="Courier New" charset="0"/>
              </a:rPr>
              <a:t>GetContacts</a:t>
            </a:r>
            <a:r>
              <a:rPr lang="en-US" sz="2000" dirty="0" smtClean="0"/>
              <a:t> which skips </a:t>
            </a:r>
            <a:r>
              <a:rPr lang="en-US" sz="2000" dirty="0"/>
              <a:t>over the specified number of </a:t>
            </a:r>
            <a:r>
              <a:rPr lang="en-US" sz="2000" dirty="0" smtClean="0"/>
              <a:t>entities to </a:t>
            </a:r>
            <a:r>
              <a:rPr lang="en-US" sz="2000" dirty="0"/>
              <a:t>present the next </a:t>
            </a:r>
            <a:r>
              <a:rPr lang="en-US" sz="2000" dirty="0" smtClean="0"/>
              <a:t>page</a:t>
            </a:r>
          </a:p>
          <a:p>
            <a:r>
              <a:rPr lang="en-US" sz="2000" dirty="0" smtClean="0"/>
              <a:t>The </a:t>
            </a:r>
            <a:r>
              <a:rPr lang="en-US" sz="2000" b="1" dirty="0" err="1" smtClean="0">
                <a:latin typeface="Courier New" charset="0"/>
                <a:ea typeface="Courier New" charset="0"/>
                <a:cs typeface="Courier New" charset="0"/>
              </a:rPr>
              <a:t>MorePagesAvailable</a:t>
            </a:r>
            <a:r>
              <a:rPr lang="en-US" sz="2000" b="1" dirty="0" smtClean="0"/>
              <a:t> property reflects if there is more data coming</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112" y="2682573"/>
            <a:ext cx="8516600" cy="27828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8397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Examining Paging Support with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003005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val 5"/>
          <p:cNvSpPr/>
          <p:nvPr/>
        </p:nvSpPr>
        <p:spPr bwMode="gray">
          <a:xfrm>
            <a:off x="1110331" y="1190089"/>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Oval 6"/>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7" rIns="89593" bIns="44797" rtlCol="0" anchor="ctr"/>
          <a:lstStyle/>
          <a:p>
            <a:pPr marL="0" marR="0" lvl="0" indent="0" algn="ctr" defTabSz="912645" rtl="0" eaLnBrk="1" fontAlgn="auto" latinLnBrk="0" hangingPunct="1">
              <a:lnSpc>
                <a:spcPct val="100000"/>
              </a:lnSpc>
              <a:spcBef>
                <a:spcPts val="0"/>
              </a:spcBef>
              <a:spcAft>
                <a:spcPts val="0"/>
              </a:spcAft>
              <a:buClrTx/>
              <a:buSzTx/>
              <a:buFontTx/>
              <a:buNone/>
              <a:tabLst/>
              <a:defRPr/>
            </a:pPr>
            <a:endParaRPr kumimoji="0" lang="en-US" sz="173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2">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0562" y="3407899"/>
            <a:ext cx="4073104" cy="1482716"/>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90435" y="3051357"/>
            <a:ext cx="3560944" cy="988325"/>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grpSp>
        <p:nvGrpSpPr>
          <p:cNvPr id="13" name="Group 12"/>
          <p:cNvGrpSpPr/>
          <p:nvPr/>
        </p:nvGrpSpPr>
        <p:grpSpPr>
          <a:xfrm>
            <a:off x="650053" y="4089195"/>
            <a:ext cx="3871059" cy="2124827"/>
            <a:chOff x="-2301875" y="-2038350"/>
            <a:chExt cx="1924050" cy="1055688"/>
          </a:xfrm>
        </p:grpSpPr>
        <p:sp>
          <p:nvSpPr>
            <p:cNvPr id="14"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marL="0" marR="0" lvl="0" indent="0" algn="l" defTabSz="91400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 name="Title 4"/>
          <p:cNvSpPr>
            <a:spLocks noGrp="1"/>
          </p:cNvSpPr>
          <p:nvPr>
            <p:ph type="title" idx="4294967295"/>
          </p:nvPr>
        </p:nvSpPr>
        <p:spPr>
          <a:xfrm>
            <a:off x="987425" y="157163"/>
            <a:ext cx="11201400" cy="1206500"/>
          </a:xfrm>
          <a:prstGeom prst="rect">
            <a:avLst/>
          </a:prstGeom>
        </p:spPr>
        <p:txBody>
          <a:bodyPr/>
          <a:lstStyle/>
          <a:p>
            <a:r>
              <a:rPr lang="en-US" dirty="0" smtClean="0"/>
              <a:t>Recap</a:t>
            </a:r>
            <a:endParaRPr lang="en-US" dirty="0"/>
          </a:p>
        </p:txBody>
      </p:sp>
      <p:graphicFrame>
        <p:nvGraphicFramePr>
          <p:cNvPr id="10" name="Content Placeholder 9"/>
          <p:cNvGraphicFramePr>
            <a:graphicFrameLocks noGrp="1"/>
          </p:cNvGraphicFramePr>
          <p:nvPr>
            <p:ph sz="quarter" idx="4294967295"/>
            <p:extLst/>
          </p:nvPr>
        </p:nvGraphicFramePr>
        <p:xfrm>
          <a:off x="5689600" y="1357313"/>
          <a:ext cx="5760278" cy="3846147"/>
        </p:xfrm>
        <a:graphic>
          <a:graphicData uri="http://schemas.openxmlformats.org/drawingml/2006/table">
            <a:tbl>
              <a:tblPr firstRow="1" bandRow="1">
                <a:tableStyleId>{5C22544A-7EE6-4342-B048-85BDC9FD1C3A}</a:tableStyleId>
              </a:tblPr>
              <a:tblGrid>
                <a:gridCol w="5760278">
                  <a:extLst>
                    <a:ext uri="{9D8B030D-6E8A-4147-A177-3AD203B41FA5}">
                      <a16:colId xmlns:a16="http://schemas.microsoft.com/office/drawing/2014/main" val="1253488153"/>
                    </a:ext>
                  </a:extLst>
                </a:gridCol>
              </a:tblGrid>
              <a:tr h="730152">
                <a:tc>
                  <a:txBody>
                    <a:bodyPr/>
                    <a:lstStyle/>
                    <a:p>
                      <a:r>
                        <a:rPr lang="en-US" sz="2100" b="1" dirty="0" smtClean="0"/>
                        <a:t>Introduction</a:t>
                      </a:r>
                      <a:r>
                        <a:rPr lang="en-US" sz="2100" b="1" baseline="0" dirty="0" smtClean="0"/>
                        <a:t> to Office 365 development</a:t>
                      </a:r>
                      <a:endParaRPr lang="en-US" sz="2100" b="1" dirty="0"/>
                    </a:p>
                  </a:txBody>
                  <a:tcPr marL="67371" marR="67371" marT="33685" marB="33685" anchor="ctr"/>
                </a:tc>
                <a:extLst>
                  <a:ext uri="{0D108BD9-81ED-4DB2-BD59-A6C34878D82A}">
                    <a16:rowId xmlns:a16="http://schemas.microsoft.com/office/drawing/2014/main" val="829859176"/>
                  </a:ext>
                </a:extLst>
              </a:tr>
              <a:tr h="458282">
                <a:tc>
                  <a:txBody>
                    <a:bodyPr/>
                    <a:lstStyle/>
                    <a:p>
                      <a:r>
                        <a:rPr lang="en-US" sz="1800" b="0" dirty="0" smtClean="0"/>
                        <a:t>Module 1: Introduction</a:t>
                      </a:r>
                      <a:r>
                        <a:rPr lang="en-US" sz="1800" b="0" baseline="0" dirty="0" smtClean="0"/>
                        <a:t> to Office 365 development</a:t>
                      </a:r>
                      <a:endParaRPr lang="en-US" sz="1800" b="0" dirty="0" smtClean="0"/>
                    </a:p>
                  </a:txBody>
                  <a:tcPr marL="67371" marR="67371" marT="33685" marB="33685" anchor="ctr"/>
                </a:tc>
                <a:extLst>
                  <a:ext uri="{0D108BD9-81ED-4DB2-BD59-A6C34878D82A}">
                    <a16:rowId xmlns:a16="http://schemas.microsoft.com/office/drawing/2014/main" val="1946132611"/>
                  </a:ext>
                </a:extLst>
              </a:tr>
              <a:tr h="458282">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Module 2: Getting started with Apps for</a:t>
                      </a:r>
                      <a:r>
                        <a:rPr lang="en-US" sz="1800" b="0" baseline="0" dirty="0" smtClean="0"/>
                        <a:t> Office</a:t>
                      </a:r>
                      <a:endParaRPr lang="en-US" sz="1800" b="0" dirty="0" smtClean="0"/>
                    </a:p>
                  </a:txBody>
                  <a:tcPr marL="67371" marR="67371" marT="33685" marB="33685" anchor="ctr"/>
                </a:tc>
                <a:extLst>
                  <a:ext uri="{0D108BD9-81ED-4DB2-BD59-A6C34878D82A}">
                    <a16:rowId xmlns:a16="http://schemas.microsoft.com/office/drawing/2014/main" val="3204002662"/>
                  </a:ext>
                </a:extLst>
              </a:tr>
              <a:tr h="45828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3: Getting started with Apps for SharePoint</a:t>
                      </a:r>
                    </a:p>
                  </a:txBody>
                  <a:tcPr marL="67371" marR="67371" marT="33685" marB="33685" anchor="ctr"/>
                </a:tc>
                <a:extLst>
                  <a:ext uri="{0D108BD9-81ED-4DB2-BD59-A6C34878D82A}">
                    <a16:rowId xmlns:a16="http://schemas.microsoft.com/office/drawing/2014/main" val="3774542436"/>
                  </a:ext>
                </a:extLst>
              </a:tr>
              <a:tr h="826207">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Module 4: Moving Full Trust Code to the Cloud Using </a:t>
                      </a:r>
                      <a:br>
                        <a:rPr lang="en-US" sz="1800" b="0" dirty="0" smtClean="0"/>
                      </a:br>
                      <a:r>
                        <a:rPr lang="en-US" sz="1800" b="0" dirty="0" smtClean="0"/>
                        <a:t>                 Repeatable Patterns and</a:t>
                      </a:r>
                      <a:r>
                        <a:rPr lang="en-US" sz="1800" b="0" baseline="0" dirty="0" smtClean="0"/>
                        <a:t> </a:t>
                      </a:r>
                      <a:r>
                        <a:rPr lang="en-US" sz="1800" b="0" dirty="0" smtClean="0"/>
                        <a:t>Best Practices</a:t>
                      </a:r>
                    </a:p>
                  </a:txBody>
                  <a:tcPr marL="67371" marR="67371" marT="33685" marB="33685" anchor="ctr"/>
                </a:tc>
                <a:extLst>
                  <a:ext uri="{0D108BD9-81ED-4DB2-BD59-A6C34878D82A}">
                    <a16:rowId xmlns:a16="http://schemas.microsoft.com/office/drawing/2014/main" val="4266278162"/>
                  </a:ext>
                </a:extLst>
              </a:tr>
              <a:tr h="914942">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dirty="0" smtClean="0"/>
                        <a:t>Module 5: Getting started with the Office 365 APIs</a:t>
                      </a:r>
                    </a:p>
                  </a:txBody>
                  <a:tcPr marL="67371" marR="67371" marT="33685" marB="33685" anchor="ctr"/>
                </a:tc>
                <a:extLst>
                  <a:ext uri="{0D108BD9-81ED-4DB2-BD59-A6C34878D82A}">
                    <a16:rowId xmlns:a16="http://schemas.microsoft.com/office/drawing/2014/main" val="1208832343"/>
                  </a:ext>
                </a:extLst>
              </a:tr>
            </a:tbl>
          </a:graphicData>
        </a:graphic>
      </p:graphicFrame>
      <p:sp>
        <p:nvSpPr>
          <p:cNvPr id="2" name="TextBox 1"/>
          <p:cNvSpPr txBox="1"/>
          <p:nvPr/>
        </p:nvSpPr>
        <p:spPr>
          <a:xfrm>
            <a:off x="2403537" y="5532266"/>
            <a:ext cx="12188825" cy="553998"/>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0" normalizeH="0" baseline="0" noProof="0" dirty="0" smtClean="0">
                <a:ln>
                  <a:noFill/>
                </a:ln>
                <a:solidFill>
                  <a:srgbClr val="FFFFFF"/>
                </a:solidFill>
                <a:effectLst/>
                <a:uLnTx/>
                <a:uFillTx/>
                <a:latin typeface="Segoe UI"/>
                <a:ea typeface="+mn-ea"/>
                <a:cs typeface="+mn-cs"/>
              </a:rPr>
              <a:t>dev.office.com/training</a:t>
            </a:r>
          </a:p>
        </p:txBody>
      </p:sp>
    </p:spTree>
    <p:extLst>
      <p:ext uri="{BB962C8B-B14F-4D97-AF65-F5344CB8AC3E}">
        <p14:creationId xmlns:p14="http://schemas.microsoft.com/office/powerpoint/2010/main" val="288340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nodeType="withEffect">
                                  <p:stCondLst>
                                    <p:cond delay="12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10" presetClass="entr" presetSubtype="0" fill="hold" nodeType="withEffect">
                                  <p:stCondLst>
                                    <p:cond delay="7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63" presetClass="path" presetSubtype="0" decel="100000" fill="hold" nodeType="withEffect">
                                  <p:stCondLst>
                                    <p:cond delay="750"/>
                                  </p:stCondLst>
                                  <p:childTnLst>
                                    <p:animMotion origin="layout" path="M -0.0241 2.59259E-6 L 4.92837E-6 2.59259E-6 " pathEditMode="relative" rAng="0" ptsTypes="AA">
                                      <p:cBhvr>
                                        <p:cTn id="33" dur="1000" fill="hold"/>
                                        <p:tgtEl>
                                          <p:spTgt spid="13"/>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Batching with REST</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951218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is More Chatty than CSOM</a:t>
            </a:r>
            <a:endParaRPr lang="en-US" dirty="0"/>
          </a:p>
        </p:txBody>
      </p:sp>
      <p:sp>
        <p:nvSpPr>
          <p:cNvPr id="5" name="Content Placeholder 4"/>
          <p:cNvSpPr>
            <a:spLocks noGrp="1"/>
          </p:cNvSpPr>
          <p:nvPr>
            <p:ph type="body" sz="quarter" idx="10"/>
          </p:nvPr>
        </p:nvSpPr>
        <p:spPr/>
        <p:txBody>
          <a:bodyPr/>
          <a:lstStyle/>
          <a:p>
            <a:r>
              <a:rPr lang="en-US" dirty="0" smtClean="0"/>
              <a:t>Each action is sent as a separate request</a:t>
            </a:r>
          </a:p>
          <a:p>
            <a:endParaRPr lang="en-US" dirty="0" smtClean="0"/>
          </a:p>
          <a:p>
            <a:r>
              <a:rPr lang="en-US" dirty="0" smtClean="0"/>
              <a:t>CSOM allows for multiple requests to be sent as one</a:t>
            </a:r>
          </a:p>
          <a:p>
            <a:endParaRPr lang="en-US" dirty="0" smtClean="0"/>
          </a:p>
          <a:p>
            <a:r>
              <a:rPr lang="en-US" dirty="0" smtClean="0"/>
              <a:t>Requests are expensive &amp; slow your app</a:t>
            </a:r>
          </a:p>
        </p:txBody>
      </p:sp>
    </p:spTree>
    <p:extLst>
      <p:ext uri="{BB962C8B-B14F-4D97-AF65-F5344CB8AC3E}">
        <p14:creationId xmlns:p14="http://schemas.microsoft.com/office/powerpoint/2010/main" val="1398295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Batching Support Added to O365</a:t>
            </a:r>
            <a:endParaRPr lang="en-US" dirty="0"/>
          </a:p>
        </p:txBody>
      </p:sp>
      <p:sp>
        <p:nvSpPr>
          <p:cNvPr id="3" name="Content Placeholder 2"/>
          <p:cNvSpPr>
            <a:spLocks noGrp="1"/>
          </p:cNvSpPr>
          <p:nvPr>
            <p:ph type="body" sz="quarter" idx="10"/>
          </p:nvPr>
        </p:nvSpPr>
        <p:spPr/>
        <p:txBody>
          <a:bodyPr/>
          <a:lstStyle/>
          <a:p>
            <a:r>
              <a:rPr lang="en-US" dirty="0" smtClean="0"/>
              <a:t>Office 365 REST APIs shipped with support for support with REST APIs</a:t>
            </a:r>
          </a:p>
          <a:p>
            <a:r>
              <a:rPr lang="en-US" dirty="0" smtClean="0"/>
              <a:t>Batching requests with REST support added to SharePoint Online late 2014</a:t>
            </a:r>
          </a:p>
          <a:p>
            <a:r>
              <a:rPr lang="en-US" dirty="0" smtClean="0"/>
              <a:t>Send multiple write &amp; read operations in one HTTP request</a:t>
            </a:r>
          </a:p>
          <a:p>
            <a:pPr marL="0" indent="0">
              <a:buNone/>
            </a:pPr>
            <a:endParaRPr lang="en-US" dirty="0" smtClean="0"/>
          </a:p>
          <a:p>
            <a:r>
              <a:rPr lang="en-US" i="1" dirty="0" smtClean="0"/>
              <a:t>SharePoint 2013 on-premises – not supported</a:t>
            </a:r>
            <a:endParaRPr lang="en-US" i="1" dirty="0"/>
          </a:p>
        </p:txBody>
      </p:sp>
    </p:spTree>
    <p:extLst>
      <p:ext uri="{BB962C8B-B14F-4D97-AF65-F5344CB8AC3E}">
        <p14:creationId xmlns:p14="http://schemas.microsoft.com/office/powerpoint/2010/main" val="10966897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Exploring the Impact</a:t>
            </a:r>
            <a:endParaRPr lang="en-US" dirty="0"/>
          </a:p>
        </p:txBody>
      </p:sp>
      <p:pic>
        <p:nvPicPr>
          <p:cNvPr id="7" name="Picture 6"/>
          <p:cNvPicPr>
            <a:picLocks noChangeAspect="1"/>
          </p:cNvPicPr>
          <p:nvPr/>
        </p:nvPicPr>
        <p:blipFill>
          <a:blip r:embed="rId2"/>
          <a:stretch>
            <a:fillRect/>
          </a:stretch>
        </p:blipFill>
        <p:spPr>
          <a:xfrm>
            <a:off x="2496783" y="1447800"/>
            <a:ext cx="7195261" cy="5054600"/>
          </a:xfrm>
          <a:prstGeom prst="rect">
            <a:avLst/>
          </a:prstGeom>
          <a:ln>
            <a:solidFill>
              <a:schemeClr val="accent1"/>
            </a:solidFill>
          </a:ln>
        </p:spPr>
      </p:pic>
      <p:sp>
        <p:nvSpPr>
          <p:cNvPr id="2" name="Rounded Rectangle 1"/>
          <p:cNvSpPr/>
          <p:nvPr/>
        </p:nvSpPr>
        <p:spPr bwMode="auto">
          <a:xfrm>
            <a:off x="2284412" y="2286000"/>
            <a:ext cx="7162800" cy="685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3" name="Rounded Rectangle 2"/>
          <p:cNvSpPr/>
          <p:nvPr/>
        </p:nvSpPr>
        <p:spPr bwMode="auto">
          <a:xfrm>
            <a:off x="2284412" y="5410200"/>
            <a:ext cx="5257800" cy="2286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4" name="Rounded Rectangle 3"/>
          <p:cNvSpPr/>
          <p:nvPr/>
        </p:nvSpPr>
        <p:spPr bwMode="auto">
          <a:xfrm>
            <a:off x="2284412" y="4267200"/>
            <a:ext cx="7162800" cy="121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sp>
        <p:nvSpPr>
          <p:cNvPr id="5" name="Rounded Rectangle 4"/>
          <p:cNvSpPr/>
          <p:nvPr/>
        </p:nvSpPr>
        <p:spPr bwMode="auto">
          <a:xfrm>
            <a:off x="2284412" y="6019800"/>
            <a:ext cx="5257800" cy="3048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1200">
              <a:latin typeface="Capitals" pitchFamily="8" charset="0"/>
              <a:ea typeface="ＭＳ Ｐゴシック" pitchFamily="8" charset="-128"/>
            </a:endParaRPr>
          </a:p>
        </p:txBody>
      </p:sp>
      <p:cxnSp>
        <p:nvCxnSpPr>
          <p:cNvPr id="10" name="Elbow Connector 9"/>
          <p:cNvCxnSpPr>
            <a:stCxn id="2" idx="1"/>
            <a:endCxn id="3" idx="1"/>
          </p:cNvCxnSpPr>
          <p:nvPr/>
        </p:nvCxnSpPr>
        <p:spPr>
          <a:xfrm rot="10800000" flipV="1">
            <a:off x="2284412" y="2628900"/>
            <a:ext cx="12700" cy="2895600"/>
          </a:xfrm>
          <a:prstGeom prst="bentConnector3">
            <a:avLst>
              <a:gd name="adj1" fmla="val 1800000"/>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3"/>
            <a:endCxn id="5" idx="3"/>
          </p:cNvCxnSpPr>
          <p:nvPr/>
        </p:nvCxnSpPr>
        <p:spPr>
          <a:xfrm flipH="1">
            <a:off x="7542212" y="4876800"/>
            <a:ext cx="1905000" cy="1295400"/>
          </a:xfrm>
          <a:prstGeom prst="bentConnector3">
            <a:avLst>
              <a:gd name="adj1" fmla="val -37455"/>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0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Request</a:t>
            </a:r>
            <a:endParaRPr lang="en-US" dirty="0"/>
          </a:p>
        </p:txBody>
      </p:sp>
      <p:grpSp>
        <p:nvGrpSpPr>
          <p:cNvPr id="10" name="Group 9"/>
          <p:cNvGrpSpPr/>
          <p:nvPr/>
        </p:nvGrpSpPr>
        <p:grpSpPr>
          <a:xfrm>
            <a:off x="3465512" y="1676400"/>
            <a:ext cx="5257800" cy="4495800"/>
            <a:chOff x="374822" y="1371600"/>
            <a:chExt cx="5257800" cy="4495800"/>
          </a:xfrm>
        </p:grpSpPr>
        <p:sp>
          <p:nvSpPr>
            <p:cNvPr id="9" name="Rounded Rectangle 8"/>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REQUEST</a:t>
              </a:r>
            </a:p>
          </p:txBody>
        </p:sp>
        <p:sp>
          <p:nvSpPr>
            <p:cNvPr id="3" name="Rounded Rectangle 2"/>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POST</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PATCH</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 HTTP DELETE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a:t>
              </a:r>
            </a:p>
          </p:txBody>
        </p:sp>
      </p:grpSp>
    </p:spTree>
    <p:extLst>
      <p:ext uri="{BB962C8B-B14F-4D97-AF65-F5344CB8AC3E}">
        <p14:creationId xmlns:p14="http://schemas.microsoft.com/office/powerpoint/2010/main" val="6013856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 Batch Response</a:t>
            </a:r>
            <a:endParaRPr lang="en-US" dirty="0"/>
          </a:p>
        </p:txBody>
      </p:sp>
      <p:grpSp>
        <p:nvGrpSpPr>
          <p:cNvPr id="3" name="Group 2"/>
          <p:cNvGrpSpPr/>
          <p:nvPr/>
        </p:nvGrpSpPr>
        <p:grpSpPr>
          <a:xfrm>
            <a:off x="3465512" y="1676400"/>
            <a:ext cx="5257800" cy="4495800"/>
            <a:chOff x="374822" y="1371600"/>
            <a:chExt cx="5257800" cy="4495800"/>
          </a:xfrm>
        </p:grpSpPr>
        <p:sp>
          <p:nvSpPr>
            <p:cNvPr id="4" name="Rounded Rectangle 3"/>
            <p:cNvSpPr/>
            <p:nvPr/>
          </p:nvSpPr>
          <p:spPr bwMode="auto">
            <a:xfrm>
              <a:off x="374822" y="1371600"/>
              <a:ext cx="5257800" cy="4495800"/>
            </a:xfrm>
            <a:prstGeom prst="roundRect">
              <a:avLst/>
            </a:prstGeom>
            <a:solidFill>
              <a:srgbClr val="008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bodyPr>
            <a:lstStyle/>
            <a:p>
              <a:pPr algn="ctr" defTabSz="914400" eaLnBrk="0" fontAlgn="base" hangingPunct="0">
                <a:spcBef>
                  <a:spcPct val="0"/>
                </a:spcBef>
                <a:spcAft>
                  <a:spcPct val="0"/>
                </a:spcAft>
              </a:pPr>
              <a:r>
                <a:rPr lang="en-US" sz="2400" dirty="0">
                  <a:solidFill>
                    <a:schemeClr val="bg1"/>
                  </a:solidFill>
                  <a:latin typeface="Segoe UI Semibold" charset="0"/>
                  <a:ea typeface="Segoe UI Semibold" charset="0"/>
                  <a:cs typeface="Segoe UI Semibold" charset="0"/>
                </a:rPr>
                <a:t>BATCH RESPONSE</a:t>
              </a:r>
            </a:p>
          </p:txBody>
        </p:sp>
        <p:sp>
          <p:nvSpPr>
            <p:cNvPr id="5" name="Rounded Rectangle 4"/>
            <p:cNvSpPr/>
            <p:nvPr/>
          </p:nvSpPr>
          <p:spPr bwMode="auto">
            <a:xfrm>
              <a:off x="838200" y="19812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CHANGESET RESPONSE</a:t>
              </a:r>
            </a:p>
          </p:txBody>
        </p:sp>
        <p:sp>
          <p:nvSpPr>
            <p:cNvPr id="6" name="Rounded Rectangle 5"/>
            <p:cNvSpPr/>
            <p:nvPr/>
          </p:nvSpPr>
          <p:spPr bwMode="auto">
            <a:xfrm>
              <a:off x="838200" y="25908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7" name="Rounded Rectangle 6"/>
            <p:cNvSpPr/>
            <p:nvPr/>
          </p:nvSpPr>
          <p:spPr bwMode="auto">
            <a:xfrm>
              <a:off x="832022" y="3200400"/>
              <a:ext cx="4343400" cy="53340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dirty="0">
                  <a:latin typeface="Segoe UI Semibold" charset="0"/>
                  <a:ea typeface="Segoe UI Semibold" charset="0"/>
                  <a:cs typeface="Segoe UI Semibold" charset="0"/>
                </a:rPr>
                <a:t>CHANGESET RESPONSE</a:t>
              </a:r>
            </a:p>
          </p:txBody>
        </p:sp>
        <p:sp>
          <p:nvSpPr>
            <p:cNvPr id="8" name="Rounded Rectangle 7"/>
            <p:cNvSpPr/>
            <p:nvPr/>
          </p:nvSpPr>
          <p:spPr bwMode="auto">
            <a:xfrm>
              <a:off x="832022" y="3840892"/>
              <a:ext cx="4343400" cy="5334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latin typeface="Segoe UI Semibold" charset="0"/>
                  <a:ea typeface="Segoe UI Semibold" charset="0"/>
                  <a:cs typeface="Segoe UI Semibold" charset="0"/>
                </a:rPr>
                <a:t>HTTP GET RESPONSE</a:t>
              </a:r>
            </a:p>
          </p:txBody>
        </p:sp>
      </p:grpSp>
    </p:spTree>
    <p:extLst>
      <p:ext uri="{BB962C8B-B14F-4D97-AF65-F5344CB8AC3E}">
        <p14:creationId xmlns:p14="http://schemas.microsoft.com/office/powerpoint/2010/main" val="117275559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CRUD Support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13862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and Deleting a Specific Entity</a:t>
            </a:r>
            <a:endParaRPr lang="en-US" dirty="0"/>
          </a:p>
        </p:txBody>
      </p:sp>
      <p:sp>
        <p:nvSpPr>
          <p:cNvPr id="3" name="Text Placeholder 2"/>
          <p:cNvSpPr>
            <a:spLocks noGrp="1"/>
          </p:cNvSpPr>
          <p:nvPr>
            <p:ph type="body" sz="quarter" idx="10"/>
          </p:nvPr>
        </p:nvSpPr>
        <p:spPr/>
        <p:txBody>
          <a:bodyPr/>
          <a:lstStyle/>
          <a:p>
            <a:r>
              <a:rPr lang="en-US" sz="3200" dirty="0" smtClean="0"/>
              <a:t>Contact retrieved by calling </a:t>
            </a:r>
            <a:r>
              <a:rPr lang="en-US" sz="3200" b="1" dirty="0" err="1" smtClean="0">
                <a:latin typeface="Courier New" charset="0"/>
                <a:ea typeface="Courier New" charset="0"/>
                <a:cs typeface="Courier New" charset="0"/>
              </a:rPr>
              <a:t>GetById</a:t>
            </a:r>
            <a:r>
              <a:rPr lang="en-US" sz="3200" b="1" dirty="0" smtClean="0">
                <a:latin typeface="Courier New" charset="0"/>
                <a:ea typeface="Courier New" charset="0"/>
                <a:cs typeface="Courier New" charset="0"/>
              </a:rPr>
              <a:t>(id)</a:t>
            </a:r>
          </a:p>
          <a:p>
            <a:endParaRPr lang="en-US" sz="3200" dirty="0"/>
          </a:p>
          <a:p>
            <a:endParaRPr lang="en-US" sz="3200" dirty="0" smtClean="0"/>
          </a:p>
          <a:p>
            <a:pPr lvl="1"/>
            <a:endParaRPr lang="en-US" sz="1600" dirty="0" smtClean="0"/>
          </a:p>
          <a:p>
            <a:endParaRPr lang="en-US" sz="3200" dirty="0"/>
          </a:p>
          <a:p>
            <a:endParaRPr lang="en-US" sz="3200" dirty="0" smtClean="0"/>
          </a:p>
          <a:p>
            <a:endParaRPr lang="en-US" sz="3200" dirty="0" smtClean="0"/>
          </a:p>
          <a:p>
            <a:r>
              <a:rPr lang="en-US" sz="3200" dirty="0" smtClean="0"/>
              <a:t>Contact deleted by calling </a:t>
            </a:r>
            <a:r>
              <a:rPr lang="en-US" sz="3200" b="1" dirty="0" err="1" smtClean="0">
                <a:latin typeface="Courier New" charset="0"/>
                <a:ea typeface="Courier New" charset="0"/>
                <a:cs typeface="Courier New" charset="0"/>
              </a:rPr>
              <a:t>DeleteAsync</a:t>
            </a:r>
            <a:r>
              <a:rPr lang="en-US" sz="3200" b="1" dirty="0" smtClean="0">
                <a:latin typeface="Courier New" charset="0"/>
                <a:ea typeface="Courier New" charset="0"/>
                <a:cs typeface="Courier New" charset="0"/>
              </a:rPr>
              <a:t>()</a:t>
            </a:r>
            <a:r>
              <a:rPr lang="en-US" sz="3200" dirty="0" smtClean="0"/>
              <a:t> on Contact object </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794" y="2029372"/>
            <a:ext cx="4707846" cy="26792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794" y="5353267"/>
            <a:ext cx="4375951" cy="144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35872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Entity</a:t>
            </a:r>
            <a:endParaRPr lang="en-US" dirty="0"/>
          </a:p>
        </p:txBody>
      </p:sp>
      <p:sp>
        <p:nvSpPr>
          <p:cNvPr id="3" name="Text Placeholder 2"/>
          <p:cNvSpPr>
            <a:spLocks noGrp="1"/>
          </p:cNvSpPr>
          <p:nvPr>
            <p:ph type="body" sz="quarter" idx="10"/>
          </p:nvPr>
        </p:nvSpPr>
        <p:spPr/>
        <p:txBody>
          <a:bodyPr/>
          <a:lstStyle/>
          <a:p>
            <a:r>
              <a:rPr lang="en-US" dirty="0" smtClean="0"/>
              <a:t>Call </a:t>
            </a:r>
            <a:r>
              <a:rPr lang="en-US" b="1" dirty="0" err="1" smtClean="0">
                <a:latin typeface="Courier New" charset="0"/>
                <a:ea typeface="Courier New" charset="0"/>
                <a:cs typeface="Courier New" charset="0"/>
              </a:rPr>
              <a:t>AddContactAsync</a:t>
            </a:r>
            <a:r>
              <a:rPr lang="en-US" b="1" dirty="0" smtClean="0">
                <a:latin typeface="Courier New" charset="0"/>
                <a:ea typeface="Courier New" charset="0"/>
                <a:cs typeface="Courier New" charset="0"/>
              </a:rPr>
              <a:t>()</a:t>
            </a:r>
            <a:r>
              <a:rPr lang="en-US" dirty="0" smtClean="0"/>
              <a:t> on </a:t>
            </a:r>
            <a:r>
              <a:rPr lang="en-US" dirty="0" smtClean="0">
                <a:latin typeface="Courier New" charset="0"/>
                <a:ea typeface="Courier New" charset="0"/>
                <a:cs typeface="Courier New" charset="0"/>
              </a:rPr>
              <a:t>Contacts </a:t>
            </a:r>
            <a:r>
              <a:rPr lang="en-US" dirty="0" smtClean="0"/>
              <a:t>collection</a:t>
            </a:r>
          </a:p>
          <a:p>
            <a:pPr lvl="1"/>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118" y="2021173"/>
            <a:ext cx="6223000" cy="4660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423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Update operations with the </a:t>
            </a:r>
            <a:r>
              <a:rPr lang="en-US" dirty="0" err="1" smtClean="0"/>
              <a:t>OutlookServicesClient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3977877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1" dirty="0" smtClean="0"/>
              <a:t>Deep Dive into Office 365 API for Contact</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Exchange Operations with REST</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749356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Office 365 Exchange REST APIs</a:t>
            </a:r>
            <a:endParaRPr lang="en-US" dirty="0"/>
          </a:p>
        </p:txBody>
      </p:sp>
      <p:sp>
        <p:nvSpPr>
          <p:cNvPr id="5" name="Text Placeholder 4"/>
          <p:cNvSpPr>
            <a:spLocks noGrp="1"/>
          </p:cNvSpPr>
          <p:nvPr>
            <p:ph type="body" sz="quarter" idx="10"/>
          </p:nvPr>
        </p:nvSpPr>
        <p:spPr>
          <a:xfrm>
            <a:off x="554414" y="1459832"/>
            <a:ext cx="11152188" cy="1988237"/>
          </a:xfrm>
        </p:spPr>
        <p:txBody>
          <a:bodyPr/>
          <a:lstStyle/>
          <a:p>
            <a:r>
              <a:rPr lang="en-GB" sz="1800" dirty="0"/>
              <a:t>https://</a:t>
            </a:r>
            <a:r>
              <a:rPr lang="en-GB" sz="1800" dirty="0" smtClean="0"/>
              <a:t>outlook.office365.com/api/v1.0/me/rootFolder </a:t>
            </a:r>
            <a:endParaRPr lang="en-GB" sz="1800" dirty="0"/>
          </a:p>
          <a:p>
            <a:r>
              <a:rPr lang="en-GB" sz="1800" dirty="0" smtClean="0"/>
              <a:t>https</a:t>
            </a:r>
            <a:r>
              <a:rPr lang="en-GB" sz="1800" dirty="0"/>
              <a:t>://</a:t>
            </a:r>
            <a:r>
              <a:rPr lang="en-GB" sz="1800" dirty="0" smtClean="0"/>
              <a:t>outlook.office365.com/api/v1.0/me/messages</a:t>
            </a:r>
          </a:p>
          <a:p>
            <a:r>
              <a:rPr lang="en-GB" sz="1800" dirty="0"/>
              <a:t>https://</a:t>
            </a:r>
            <a:r>
              <a:rPr lang="en-GB" sz="1800" dirty="0" smtClean="0"/>
              <a:t>outlook.office365.com/api/v1.0/me/folders/</a:t>
            </a:r>
            <a:r>
              <a:rPr lang="en-GB" sz="1800" dirty="0" smtClean="0">
                <a:solidFill>
                  <a:schemeClr val="bg1">
                    <a:lumMod val="50000"/>
                  </a:schemeClr>
                </a:solidFill>
              </a:rPr>
              <a:t>&lt;folder_id&gt;/</a:t>
            </a:r>
            <a:r>
              <a:rPr lang="en-GB" sz="1800" dirty="0" smtClean="0"/>
              <a:t>messages</a:t>
            </a:r>
            <a:endParaRPr lang="en-GB" sz="1800" dirty="0"/>
          </a:p>
          <a:p>
            <a:r>
              <a:rPr lang="en-GB" sz="1800" dirty="0" smtClean="0"/>
              <a:t>https://outlook.office365.com/api/v1.0/me/folders/drafts </a:t>
            </a:r>
          </a:p>
          <a:p>
            <a:r>
              <a:rPr lang="en-GB" sz="1800" dirty="0" smtClean="0"/>
              <a:t>https://outlook.office365.com/api/v1.0/me/folders/sentitems </a:t>
            </a:r>
          </a:p>
          <a:p>
            <a:r>
              <a:rPr lang="en-GB" sz="1800" dirty="0" smtClean="0"/>
              <a:t>https://outlook.office365.com/api/v1.0/me/folders/deleteditems</a:t>
            </a:r>
          </a:p>
          <a:p>
            <a:endParaRPr lang="en-GB"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e/events</a:t>
            </a:r>
          </a:p>
          <a:p>
            <a:r>
              <a:rPr lang="en-US" sz="1800" dirty="0"/>
              <a:t>https://</a:t>
            </a:r>
            <a:r>
              <a:rPr lang="en-US" sz="1800" dirty="0" smtClean="0"/>
              <a:t>outlook.office365.com/</a:t>
            </a:r>
            <a:r>
              <a:rPr lang="en-GB" sz="1800" dirty="0" err="1"/>
              <a:t>api</a:t>
            </a:r>
            <a:r>
              <a:rPr lang="en-GB" sz="1800" dirty="0"/>
              <a:t>/v1.0/m</a:t>
            </a:r>
            <a:r>
              <a:rPr lang="en-US" sz="1800" dirty="0" smtClean="0"/>
              <a:t>e/events(</a:t>
            </a:r>
            <a:r>
              <a:rPr lang="en-US" sz="1800" dirty="0" smtClean="0">
                <a:solidFill>
                  <a:schemeClr val="bg1">
                    <a:lumMod val="50000"/>
                  </a:schemeClr>
                </a:solidFill>
              </a:rPr>
              <a:t>&lt;event_id&gt;</a:t>
            </a:r>
            <a:r>
              <a:rPr lang="en-US" sz="1800" dirty="0" smtClean="0"/>
              <a:t>)</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e/calendar/events</a:t>
            </a:r>
            <a:endParaRPr lang="en-US" sz="1800" dirty="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e/calendars</a:t>
            </a:r>
            <a:r>
              <a:rPr lang="en-US" sz="1800" dirty="0"/>
              <a:t>(</a:t>
            </a:r>
            <a:r>
              <a:rPr lang="en-US" sz="1800" dirty="0">
                <a:solidFill>
                  <a:schemeClr val="bg1">
                    <a:lumMod val="50000"/>
                  </a:schemeClr>
                </a:solidFill>
              </a:rPr>
              <a:t>&lt;</a:t>
            </a:r>
            <a:r>
              <a:rPr lang="en-US" sz="1800" dirty="0" err="1">
                <a:solidFill>
                  <a:schemeClr val="bg1">
                    <a:lumMod val="50000"/>
                  </a:schemeClr>
                </a:solidFill>
              </a:rPr>
              <a:t>calendar_id</a:t>
            </a:r>
            <a:r>
              <a:rPr lang="en-US" sz="1800" dirty="0" smtClean="0">
                <a:solidFill>
                  <a:schemeClr val="bg1">
                    <a:lumMod val="50000"/>
                  </a:schemeClr>
                </a:solidFill>
              </a:rPr>
              <a:t>&gt;</a:t>
            </a:r>
            <a:r>
              <a:rPr lang="en-US" sz="1800" dirty="0" smtClean="0"/>
              <a:t>)/events</a:t>
            </a:r>
            <a:endParaRPr lang="en-GB" sz="1800" dirty="0"/>
          </a:p>
          <a:p>
            <a:endParaRPr lang="en-US" sz="1800" dirty="0" smtClean="0"/>
          </a:p>
          <a:p>
            <a:r>
              <a:rPr lang="en-US" sz="1800" dirty="0" smtClean="0"/>
              <a:t>https</a:t>
            </a:r>
            <a:r>
              <a:rPr lang="en-US" sz="1800" dirty="0"/>
              <a:t>://</a:t>
            </a:r>
            <a:r>
              <a:rPr lang="en-US" sz="1800" dirty="0" smtClean="0"/>
              <a:t>outlook.office365.com/</a:t>
            </a:r>
            <a:r>
              <a:rPr lang="en-GB" sz="1800" dirty="0" err="1"/>
              <a:t>api</a:t>
            </a:r>
            <a:r>
              <a:rPr lang="en-GB" sz="1800" dirty="0"/>
              <a:t>/v1.0/m</a:t>
            </a:r>
            <a:r>
              <a:rPr lang="en-US" sz="1800" dirty="0" smtClean="0"/>
              <a:t>e/contacts</a:t>
            </a:r>
            <a:endParaRPr lang="en-US" sz="1800" dirty="0"/>
          </a:p>
          <a:p>
            <a:r>
              <a:rPr lang="en-US" sz="1800" dirty="0" smtClean="0"/>
              <a:t>https</a:t>
            </a:r>
            <a:r>
              <a:rPr lang="en-US" sz="1800" dirty="0"/>
              <a:t>://</a:t>
            </a:r>
            <a:r>
              <a:rPr lang="en-US" sz="1800" dirty="0" smtClean="0"/>
              <a:t>outlook.office365.com/</a:t>
            </a:r>
            <a:r>
              <a:rPr lang="en-GB" sz="1800" dirty="0" err="1" smtClean="0"/>
              <a:t>api</a:t>
            </a:r>
            <a:r>
              <a:rPr lang="en-GB" sz="1800" dirty="0" smtClean="0"/>
              <a:t>/v1.0/me</a:t>
            </a:r>
            <a:r>
              <a:rPr lang="en-US" sz="1800" dirty="0" smtClean="0"/>
              <a:t>/contacts(</a:t>
            </a:r>
            <a:r>
              <a:rPr lang="en-US" sz="1800" dirty="0" smtClean="0">
                <a:solidFill>
                  <a:schemeClr val="bg1">
                    <a:lumMod val="50000"/>
                  </a:schemeClr>
                </a:solidFill>
              </a:rPr>
              <a:t>&lt;contact_id&gt;</a:t>
            </a:r>
            <a:r>
              <a:rPr lang="en-US" sz="1800" dirty="0" smtClean="0"/>
              <a:t>)</a:t>
            </a:r>
          </a:p>
        </p:txBody>
      </p:sp>
    </p:spTree>
    <p:extLst>
      <p:ext uri="{BB962C8B-B14F-4D97-AF65-F5344CB8AC3E}">
        <p14:creationId xmlns:p14="http://schemas.microsoft.com/office/powerpoint/2010/main" val="12287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81386" y="2477048"/>
            <a:ext cx="7244467" cy="4266907"/>
          </a:xfrm>
          <a:prstGeom prst="rect">
            <a:avLst/>
          </a:prstGeom>
        </p:spPr>
      </p:pic>
      <p:sp>
        <p:nvSpPr>
          <p:cNvPr id="3" name="Title 2"/>
          <p:cNvSpPr>
            <a:spLocks noGrp="1"/>
          </p:cNvSpPr>
          <p:nvPr>
            <p:ph type="title"/>
          </p:nvPr>
        </p:nvSpPr>
        <p:spPr/>
        <p:txBody>
          <a:bodyPr/>
          <a:lstStyle/>
          <a:p>
            <a:r>
              <a:rPr lang="en-US" dirty="0" smtClean="0"/>
              <a:t>Reading Entities using REST</a:t>
            </a:r>
            <a:endParaRPr lang="en-US" dirty="0"/>
          </a:p>
        </p:txBody>
      </p:sp>
      <p:sp>
        <p:nvSpPr>
          <p:cNvPr id="9" name="Text Placeholder 8"/>
          <p:cNvSpPr>
            <a:spLocks noGrp="1"/>
          </p:cNvSpPr>
          <p:nvPr>
            <p:ph type="body" sz="quarter" idx="10"/>
          </p:nvPr>
        </p:nvSpPr>
        <p:spPr>
          <a:xfrm>
            <a:off x="519112" y="1180671"/>
            <a:ext cx="11149013" cy="2043636"/>
          </a:xfrm>
        </p:spPr>
        <p:txBody>
          <a:bodyPr/>
          <a:lstStyle/>
          <a:p>
            <a:r>
              <a:rPr lang="en-US" sz="2400" dirty="0"/>
              <a:t>HTTP GET request to </a:t>
            </a:r>
            <a:r>
              <a:rPr lang="en-US" sz="2400" dirty="0" smtClean="0"/>
              <a:t>collection or entity endpoint</a:t>
            </a:r>
            <a:endParaRPr lang="en-US" sz="2400" dirty="0"/>
          </a:p>
          <a:p>
            <a:r>
              <a:rPr lang="en-US" sz="2400" dirty="0"/>
              <a:t>Office 365 </a:t>
            </a:r>
            <a:r>
              <a:rPr lang="en-US" sz="2400" dirty="0" smtClean="0"/>
              <a:t>Exchange API only returns </a:t>
            </a:r>
            <a:r>
              <a:rPr lang="en-US" sz="2400" dirty="0"/>
              <a:t>JSON </a:t>
            </a:r>
            <a:r>
              <a:rPr lang="en-US" sz="2400" dirty="0" smtClean="0"/>
              <a:t>responses</a:t>
            </a:r>
            <a:endParaRPr lang="en-US" sz="2400" dirty="0"/>
          </a:p>
          <a:p>
            <a:r>
              <a:rPr lang="en-US" sz="2400" dirty="0"/>
              <a:t>Paging is accomplished </a:t>
            </a:r>
            <a:r>
              <a:rPr lang="en-US" sz="2400" dirty="0" smtClean="0"/>
              <a:t>using </a:t>
            </a:r>
            <a:r>
              <a:rPr lang="en-US" sz="2400" dirty="0" smtClean="0">
                <a:latin typeface="Courier New" charset="0"/>
                <a:ea typeface="Courier New" charset="0"/>
                <a:cs typeface="Courier New" charset="0"/>
              </a:rPr>
              <a:t>$skip</a:t>
            </a:r>
            <a:r>
              <a:rPr lang="en-US" sz="2400" dirty="0" smtClean="0"/>
              <a:t> and </a:t>
            </a:r>
            <a:r>
              <a:rPr lang="en-US" sz="2400" dirty="0" smtClean="0">
                <a:latin typeface="Courier New" charset="0"/>
                <a:ea typeface="Courier New" charset="0"/>
                <a:cs typeface="Courier New" charset="0"/>
              </a:rPr>
              <a:t>$top</a:t>
            </a:r>
            <a:endParaRPr lang="en-US" sz="2400" dirty="0">
              <a:latin typeface="Courier New" charset="0"/>
              <a:ea typeface="Courier New" charset="0"/>
              <a:cs typeface="Courier New" charset="0"/>
            </a:endParaRPr>
          </a:p>
          <a:p>
            <a:endParaRPr lang="en-US" sz="24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32</a:t>
            </a:fld>
            <a:endParaRPr lang="en-US" dirty="0">
              <a:gradFill>
                <a:gsLst>
                  <a:gs pos="100000">
                    <a:srgbClr val="797A7D"/>
                  </a:gs>
                  <a:gs pos="0">
                    <a:srgbClr val="797A7D"/>
                  </a:gs>
                </a:gsLst>
                <a:lin ang="5400000" scaled="0"/>
              </a:gradFill>
            </a:endParaRPr>
          </a:p>
        </p:txBody>
      </p:sp>
      <p:grpSp>
        <p:nvGrpSpPr>
          <p:cNvPr id="17" name="Group 16"/>
          <p:cNvGrpSpPr/>
          <p:nvPr/>
        </p:nvGrpSpPr>
        <p:grpSpPr>
          <a:xfrm>
            <a:off x="5421720" y="4675355"/>
            <a:ext cx="4805476" cy="1464969"/>
            <a:chOff x="5530133" y="3799651"/>
            <a:chExt cx="5467350" cy="1644007"/>
          </a:xfrm>
        </p:grpSpPr>
        <p:cxnSp>
          <p:nvCxnSpPr>
            <p:cNvPr id="8" name="Straight Arrow Connector 7"/>
            <p:cNvCxnSpPr/>
            <p:nvPr/>
          </p:nvCxnSpPr>
          <p:spPr>
            <a:xfrm>
              <a:off x="5866176" y="3799651"/>
              <a:ext cx="454884" cy="125819"/>
            </a:xfrm>
            <a:prstGeom prst="straightConnector1">
              <a:avLst/>
            </a:prstGeom>
            <a:ln w="19050">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530133" y="4100633"/>
              <a:ext cx="5467350" cy="1343025"/>
            </a:xfrm>
            <a:prstGeom prst="rect">
              <a:avLst/>
            </a:prstGeom>
            <a:ln>
              <a:solidFill>
                <a:schemeClr val="bg1">
                  <a:lumMod val="50000"/>
                </a:schemeClr>
              </a:solidFill>
            </a:ln>
          </p:spPr>
        </p:pic>
      </p:grpSp>
    </p:spTree>
    <p:extLst>
      <p:ext uri="{BB962C8B-B14F-4D97-AF65-F5344CB8AC3E}">
        <p14:creationId xmlns:p14="http://schemas.microsoft.com/office/powerpoint/2010/main" val="23652534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Adding a new Entity</a:t>
            </a:r>
            <a:endParaRPr lang="en-US" dirty="0"/>
          </a:p>
        </p:txBody>
      </p:sp>
      <p:sp>
        <p:nvSpPr>
          <p:cNvPr id="2" name="Text Placeholder 1"/>
          <p:cNvSpPr>
            <a:spLocks noGrp="1"/>
          </p:cNvSpPr>
          <p:nvPr>
            <p:ph type="body" sz="quarter" idx="10"/>
          </p:nvPr>
        </p:nvSpPr>
        <p:spPr/>
        <p:txBody>
          <a:bodyPr/>
          <a:lstStyle/>
          <a:p>
            <a:r>
              <a:rPr lang="en-US" sz="3200" dirty="0" smtClean="0"/>
              <a:t>HTTP POST to collection endpoint to add an entity</a:t>
            </a:r>
          </a:p>
          <a:p>
            <a:r>
              <a:rPr lang="en-US" sz="3200" dirty="0" smtClean="0"/>
              <a:t>Provide minimum of </a:t>
            </a:r>
            <a:r>
              <a:rPr lang="en-US" sz="3200" dirty="0" smtClean="0">
                <a:latin typeface="Courier New" charset="0"/>
                <a:ea typeface="Courier New" charset="0"/>
                <a:cs typeface="Courier New" charset="0"/>
              </a:rPr>
              <a:t>@</a:t>
            </a:r>
            <a:r>
              <a:rPr lang="en-US" sz="3200" dirty="0" err="1" smtClean="0">
                <a:latin typeface="Courier New" charset="0"/>
                <a:ea typeface="Courier New" charset="0"/>
                <a:cs typeface="Courier New" charset="0"/>
              </a:rPr>
              <a:t>data.type</a:t>
            </a:r>
            <a:r>
              <a:rPr lang="en-US" sz="3200" dirty="0" smtClean="0"/>
              <a:t> property</a:t>
            </a:r>
            <a:endParaRPr lang="en-US" sz="32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1539621" y="2561882"/>
            <a:ext cx="9109582" cy="3517821"/>
          </a:xfrm>
          <a:prstGeom prst="rect">
            <a:avLst/>
          </a:prstGeom>
        </p:spPr>
      </p:pic>
    </p:spTree>
    <p:extLst>
      <p:ext uri="{BB962C8B-B14F-4D97-AF65-F5344CB8AC3E}">
        <p14:creationId xmlns:p14="http://schemas.microsoft.com/office/powerpoint/2010/main" val="37524439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Deleting an Entity</a:t>
            </a:r>
            <a:endParaRPr lang="en-US" dirty="0"/>
          </a:p>
        </p:txBody>
      </p:sp>
      <p:sp>
        <p:nvSpPr>
          <p:cNvPr id="2" name="Text Placeholder 1"/>
          <p:cNvSpPr>
            <a:spLocks noGrp="1"/>
          </p:cNvSpPr>
          <p:nvPr>
            <p:ph type="body" sz="quarter" idx="10"/>
          </p:nvPr>
        </p:nvSpPr>
        <p:spPr/>
        <p:txBody>
          <a:bodyPr/>
          <a:lstStyle/>
          <a:p>
            <a:r>
              <a:rPr lang="en-US" dirty="0" smtClean="0"/>
              <a:t>HTTP DELETE to specific entity endpoint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34</a:t>
            </a:fld>
            <a:endParaRPr lang="en-US" dirty="0"/>
          </a:p>
        </p:txBody>
      </p:sp>
      <p:pic>
        <p:nvPicPr>
          <p:cNvPr id="6" name="Picture 5"/>
          <p:cNvPicPr>
            <a:picLocks noChangeAspect="1"/>
          </p:cNvPicPr>
          <p:nvPr/>
        </p:nvPicPr>
        <p:blipFill>
          <a:blip r:embed="rId2"/>
          <a:stretch>
            <a:fillRect/>
          </a:stretch>
        </p:blipFill>
        <p:spPr>
          <a:xfrm>
            <a:off x="1696334" y="2805190"/>
            <a:ext cx="8796157" cy="1634463"/>
          </a:xfrm>
          <a:prstGeom prst="rect">
            <a:avLst/>
          </a:prstGeom>
        </p:spPr>
      </p:pic>
    </p:spTree>
    <p:extLst>
      <p:ext uri="{BB962C8B-B14F-4D97-AF65-F5344CB8AC3E}">
        <p14:creationId xmlns:p14="http://schemas.microsoft.com/office/powerpoint/2010/main" val="7255341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Exchange Operations using the Office 365 REST APIs</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98716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Overview</a:t>
            </a:r>
          </a:p>
          <a:p>
            <a:r>
              <a:rPr lang="en-US" smtClean="0"/>
              <a:t>Connected Services</a:t>
            </a:r>
          </a:p>
          <a:p>
            <a:r>
              <a:rPr lang="en-US" smtClean="0"/>
              <a:t>Paging Support</a:t>
            </a:r>
          </a:p>
          <a:p>
            <a:r>
              <a:rPr lang="en-US" smtClean="0"/>
              <a:t>Batching Support</a:t>
            </a:r>
          </a:p>
          <a:p>
            <a:r>
              <a:rPr lang="en-US" smtClean="0"/>
              <a:t>CRUD Support</a:t>
            </a:r>
          </a:p>
          <a:p>
            <a:r>
              <a:rPr lang="en-US" smtClean="0"/>
              <a:t>Exchange Operations using REST</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624" r="16624"/>
          <a:stretch>
            <a:fillRect/>
          </a:stretch>
        </p:blipFill>
        <p:spPr/>
      </p:pic>
      <p:sp>
        <p:nvSpPr>
          <p:cNvPr id="5" name="Title 4"/>
          <p:cNvSpPr>
            <a:spLocks noGrp="1"/>
          </p:cNvSpPr>
          <p:nvPr>
            <p:ph type="title"/>
          </p:nvPr>
        </p:nvSpPr>
        <p:spPr/>
        <p:txBody>
          <a:bodyPr/>
          <a:lstStyle/>
          <a:p>
            <a:r>
              <a:rPr lang="en-US" smtClean="0"/>
              <a:t>Summary</a:t>
            </a:r>
            <a:br>
              <a:rPr lang="en-US" smtClean="0"/>
            </a:br>
            <a:endParaRPr lang="en-US" dirty="0"/>
          </a:p>
        </p:txBody>
      </p:sp>
    </p:spTree>
    <p:extLst>
      <p:ext uri="{BB962C8B-B14F-4D97-AF65-F5344CB8AC3E}">
        <p14:creationId xmlns:p14="http://schemas.microsoft.com/office/powerpoint/2010/main" val="127323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0" y="5095357"/>
            <a:ext cx="11949218" cy="610552"/>
          </a:xfrm>
          <a:prstGeom prst="rect">
            <a:avLst/>
          </a:prstGeom>
        </p:spPr>
        <p:txBody>
          <a:bodyPr/>
          <a:lstStyle/>
          <a:p>
            <a:pPr marL="0" indent="0" algn="ctr">
              <a:buNone/>
            </a:pPr>
            <a:r>
              <a:rPr lang="en-US" sz="3075" dirty="0">
                <a:hlinkClick r:id="rId3"/>
              </a:rPr>
              <a:t>http://dev.office.com/devprogram</a:t>
            </a:r>
            <a:r>
              <a:rPr lang="en-US" sz="3075" dirty="0"/>
              <a:t> </a:t>
            </a:r>
          </a:p>
        </p:txBody>
      </p:sp>
      <p:grpSp>
        <p:nvGrpSpPr>
          <p:cNvPr id="83" name="Group 82"/>
          <p:cNvGrpSpPr/>
          <p:nvPr/>
        </p:nvGrpSpPr>
        <p:grpSpPr>
          <a:xfrm>
            <a:off x="4599617" y="3142245"/>
            <a:ext cx="2992644" cy="3668351"/>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57" tIns="43928" rIns="87857" bIns="43928" numCol="1" anchor="t" anchorCtr="0" compatLnSpc="1">
              <a:prstTxWarp prst="textNoShape">
                <a:avLst/>
              </a:prstTxWarp>
            </a:bodyPr>
            <a:lstStyle/>
            <a:p>
              <a:pPr defTabSz="896171"/>
              <a:endParaRPr lang="en-US" sz="1730">
                <a:noFill/>
                <a:latin typeface="Segoe UI"/>
              </a:endParaRPr>
            </a:p>
          </p:txBody>
        </p:sp>
      </p:grpSp>
      <p:grpSp>
        <p:nvGrpSpPr>
          <p:cNvPr id="294" name="Group 293"/>
          <p:cNvGrpSpPr/>
          <p:nvPr/>
        </p:nvGrpSpPr>
        <p:grpSpPr>
          <a:xfrm>
            <a:off x="567900" y="2283703"/>
            <a:ext cx="2244709" cy="1862096"/>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E-mail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endParaRPr lang="en-US" sz="173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6435" y="2305651"/>
            <a:ext cx="1578419" cy="2137715"/>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91" rIns="0" bIns="143391" rtlCol="0" anchor="ctr" anchorCtr="0">
                <a:spAutoFit/>
              </a:bodyPr>
              <a:lstStyle/>
              <a:p>
                <a:pPr algn="ctr" defTabSz="914128">
                  <a:lnSpc>
                    <a:spcPct val="90000"/>
                  </a:lnSpc>
                  <a:spcAft>
                    <a:spcPts val="588"/>
                  </a:spcAft>
                </a:pPr>
                <a:r>
                  <a:rPr lang="en-US" sz="1372"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681" y="2237731"/>
            <a:ext cx="1578419" cy="1908068"/>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924" y="2237583"/>
            <a:ext cx="1710257" cy="1908218"/>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Free </a:t>
              </a:r>
              <a:br>
                <a:rPr lang="en-US" sz="1922" dirty="0">
                  <a:gradFill>
                    <a:gsLst>
                      <a:gs pos="28319">
                        <a:srgbClr val="000000"/>
                      </a:gs>
                      <a:gs pos="52212">
                        <a:srgbClr val="000000"/>
                      </a:gs>
                    </a:gsLst>
                    <a:lin ang="5400000" scaled="0"/>
                  </a:gradFill>
                  <a:latin typeface="Segoe UI"/>
                </a:rPr>
              </a:br>
              <a:r>
                <a:rPr lang="en-US" sz="1922"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5009" y="2240303"/>
            <a:ext cx="1578419" cy="1757640"/>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algn="ctr" defTabSz="896171"/>
              <a:r>
                <a:rPr lang="en-US" sz="1922"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2975308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7477" y="1470513"/>
            <a:ext cx="3572258" cy="32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67" name="AutoShape 151"/>
          <p:cNvSpPr>
            <a:spLocks noChangeAspect="1" noChangeArrowheads="1" noTextEdit="1"/>
          </p:cNvSpPr>
          <p:nvPr/>
        </p:nvSpPr>
        <p:spPr bwMode="auto">
          <a:xfrm>
            <a:off x="8046801" y="4823129"/>
            <a:ext cx="3582935"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82" name="AutoShape 167"/>
          <p:cNvSpPr>
            <a:spLocks noChangeAspect="1" noChangeArrowheads="1" noTextEdit="1"/>
          </p:cNvSpPr>
          <p:nvPr/>
        </p:nvSpPr>
        <p:spPr bwMode="auto">
          <a:xfrm>
            <a:off x="6190507" y="4823129"/>
            <a:ext cx="1665630"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191" name="AutoShape 177"/>
          <p:cNvSpPr>
            <a:spLocks noChangeAspect="1" noChangeArrowheads="1" noTextEdit="1"/>
          </p:cNvSpPr>
          <p:nvPr/>
        </p:nvSpPr>
        <p:spPr bwMode="auto">
          <a:xfrm>
            <a:off x="4312859" y="4823129"/>
            <a:ext cx="1676307" cy="150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31" name="AutoShape 219"/>
          <p:cNvSpPr>
            <a:spLocks noChangeAspect="1" noChangeArrowheads="1" noTextEdit="1"/>
          </p:cNvSpPr>
          <p:nvPr/>
        </p:nvSpPr>
        <p:spPr bwMode="auto">
          <a:xfrm>
            <a:off x="2435214" y="3177326"/>
            <a:ext cx="1676308"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268" name="AutoShape 257"/>
          <p:cNvSpPr>
            <a:spLocks noChangeAspect="1" noChangeArrowheads="1" noTextEdit="1"/>
          </p:cNvSpPr>
          <p:nvPr/>
        </p:nvSpPr>
        <p:spPr bwMode="auto">
          <a:xfrm>
            <a:off x="569770" y="3177326"/>
            <a:ext cx="1664104" cy="150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 name="AutoShape 3"/>
          <p:cNvSpPr>
            <a:spLocks noChangeAspect="1" noChangeArrowheads="1" noTextEdit="1"/>
          </p:cNvSpPr>
          <p:nvPr/>
        </p:nvSpPr>
        <p:spPr bwMode="auto">
          <a:xfrm>
            <a:off x="569769" y="1470512"/>
            <a:ext cx="1664105" cy="151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96" name="AutoShape 77"/>
          <p:cNvSpPr>
            <a:spLocks noChangeAspect="1" noChangeArrowheads="1" noTextEdit="1"/>
          </p:cNvSpPr>
          <p:nvPr/>
        </p:nvSpPr>
        <p:spPr bwMode="auto">
          <a:xfrm>
            <a:off x="4312861" y="1470515"/>
            <a:ext cx="1676306" cy="15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20" name="Group 19"/>
          <p:cNvGrpSpPr/>
          <p:nvPr/>
        </p:nvGrpSpPr>
        <p:grpSpPr>
          <a:xfrm>
            <a:off x="437800" y="1188523"/>
            <a:ext cx="5414822" cy="1828239"/>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238" tIns="43928" rIns="87857" bIns="43928" numCol="1" anchor="ctr" anchorCtr="0" compatLnSpc="1">
              <a:prstTxWarp prst="textNoShape">
                <a:avLst/>
              </a:prstTxWarp>
            </a:bodyPr>
            <a:lstStyle/>
            <a:p>
              <a:pPr defTabSz="896171">
                <a:lnSpc>
                  <a:spcPct val="8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Office 365 </a:t>
              </a:r>
              <a:r>
                <a:rPr lang="en-US" sz="3920" b="1" dirty="0">
                  <a:gradFill>
                    <a:gsLst>
                      <a:gs pos="0">
                        <a:srgbClr val="FFFFFF"/>
                      </a:gs>
                      <a:gs pos="100000">
                        <a:srgbClr val="FFFFFF"/>
                      </a:gs>
                    </a:gsLst>
                    <a:lin ang="5400000" scaled="0"/>
                  </a:gradFill>
                  <a:latin typeface="Segoe UI Light"/>
                </a:rPr>
                <a:t>Network</a:t>
              </a:r>
            </a:p>
            <a:p>
              <a:pPr defTabSz="896171">
                <a:lnSpc>
                  <a:spcPct val="80000"/>
                </a:lnSpc>
                <a:spcBef>
                  <a:spcPts val="576"/>
                </a:spcBef>
                <a:spcAft>
                  <a:spcPts val="576"/>
                </a:spcAft>
                <a:defRPr/>
              </a:pPr>
              <a:r>
                <a:rPr lang="en-US" sz="1764" dirty="0">
                  <a:solidFill>
                    <a:srgbClr val="404040"/>
                  </a:solidFill>
                  <a:latin typeface="Segoe UI"/>
                  <a:hlinkClick r:id="rId3"/>
                </a:rPr>
                <a:t>https://www.yammer.com/itpronetwork</a:t>
              </a:r>
              <a:r>
                <a:rPr lang="en-US" sz="1764"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57" tIns="43928" rIns="87857" bIns="43928" numCol="1" anchor="t" anchorCtr="0" compatLnSpc="1">
              <a:prstTxWarp prst="textNoShape">
                <a:avLst/>
              </a:prstTxWarp>
            </a:bodyPr>
            <a:lstStyle/>
            <a:p>
              <a:pPr defTabSz="914128">
                <a:defRPr/>
              </a:pPr>
              <a:endParaRPr lang="en-US" sz="1730" kern="0" dirty="0">
                <a:solidFill>
                  <a:srgbClr val="505050"/>
                </a:solidFill>
                <a:latin typeface="Segoe UI"/>
              </a:endParaRPr>
            </a:p>
          </p:txBody>
        </p:sp>
      </p:grpSp>
      <p:grpSp>
        <p:nvGrpSpPr>
          <p:cNvPr id="22" name="Group 21"/>
          <p:cNvGrpSpPr/>
          <p:nvPr/>
        </p:nvGrpSpPr>
        <p:grpSpPr>
          <a:xfrm>
            <a:off x="8043208" y="1194773"/>
            <a:ext cx="3708597" cy="3550132"/>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43" name="Rectangle 103"/>
              <p:cNvSpPr/>
              <p:nvPr/>
            </p:nvSpPr>
            <p:spPr>
              <a:xfrm>
                <a:off x="8232083" y="2240200"/>
                <a:ext cx="3633944" cy="358283"/>
              </a:xfrm>
              <a:prstGeom prst="rect">
                <a:avLst/>
              </a:prstGeom>
            </p:spPr>
            <p:txBody>
              <a:bodyPr wrap="square" lIns="0" rIns="0" bIns="87857" anchor="b" anchorCtr="0">
                <a:spAutoFit/>
              </a:bodyPr>
              <a:lstStyle/>
              <a:p>
                <a:pPr algn="ctr" defTabSz="896171">
                  <a:lnSpc>
                    <a:spcPct val="80000"/>
                  </a:lnSpc>
                  <a:spcBef>
                    <a:spcPts val="576"/>
                  </a:spcBef>
                  <a:spcAft>
                    <a:spcPts val="576"/>
                  </a:spcAft>
                  <a:defRPr/>
                </a:pPr>
                <a:r>
                  <a:rPr lang="en-US" sz="1764" dirty="0">
                    <a:solidFill>
                      <a:srgbClr val="404040"/>
                    </a:solidFill>
                    <a:latin typeface="Segoe UI"/>
                    <a:hlinkClick r:id="rId4"/>
                  </a:rPr>
                  <a:t>@</a:t>
                </a:r>
                <a:r>
                  <a:rPr lang="en-US" sz="1764" dirty="0" err="1">
                    <a:solidFill>
                      <a:srgbClr val="404040"/>
                    </a:solidFill>
                    <a:latin typeface="Segoe UI"/>
                    <a:hlinkClick r:id="rId4"/>
                  </a:rPr>
                  <a:t>OfficeDev</a:t>
                </a:r>
                <a:r>
                  <a:rPr lang="en-US" sz="1764" dirty="0">
                    <a:solidFill>
                      <a:srgbClr val="404040"/>
                    </a:solidFill>
                    <a:latin typeface="Segoe UI"/>
                  </a:rPr>
                  <a:t> </a:t>
                </a:r>
              </a:p>
            </p:txBody>
          </p:sp>
          <p:sp>
            <p:nvSpPr>
              <p:cNvPr id="344" name="Rectangle 104"/>
              <p:cNvSpPr/>
              <p:nvPr/>
            </p:nvSpPr>
            <p:spPr>
              <a:xfrm>
                <a:off x="8247644" y="1490659"/>
                <a:ext cx="3644837" cy="850899"/>
              </a:xfrm>
              <a:prstGeom prst="rect">
                <a:avLst/>
              </a:prstGeom>
            </p:spPr>
            <p:txBody>
              <a:bodyPr wrap="square" lIns="175715" tIns="140572" rIns="175715" bIns="87857">
                <a:spAutoFit/>
              </a:bodyPr>
              <a:lstStyle/>
              <a:p>
                <a:pPr algn="ctr" defTabSz="896171">
                  <a:spcBef>
                    <a:spcPts val="576"/>
                  </a:spcBef>
                  <a:spcAft>
                    <a:spcPts val="576"/>
                  </a:spcAft>
                  <a:defRPr/>
                </a:pPr>
                <a:r>
                  <a:rPr lang="en-US" sz="3920"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8456" y="3094333"/>
            <a:ext cx="1799649" cy="1650572"/>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grpSp>
        <p:nvGrpSpPr>
          <p:cNvPr id="558" name="Group 557"/>
          <p:cNvGrpSpPr/>
          <p:nvPr/>
        </p:nvGrpSpPr>
        <p:grpSpPr>
          <a:xfrm>
            <a:off x="4334289" y="4820514"/>
            <a:ext cx="1742326" cy="1573663"/>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494" y="1188524"/>
            <a:ext cx="2031964" cy="1827226"/>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1" name="Rectangle 461"/>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02" name="Rectangle 462"/>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3" name="Rectangle 463"/>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04" name="Rectangle 464"/>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05" name="Rectangle 465"/>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39" name="Rectangle 499"/>
              <p:cNvSpPr>
                <a:spLocks noChangeArrowheads="1"/>
              </p:cNvSpPr>
              <p:nvPr/>
            </p:nvSpPr>
            <p:spPr bwMode="auto">
              <a:xfrm>
                <a:off x="6865938" y="1868488"/>
                <a:ext cx="2090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S</a:t>
                </a:r>
                <a:endParaRPr lang="en-US" altLang="en-US" sz="1730">
                  <a:solidFill>
                    <a:srgbClr val="404040"/>
                  </a:solidFill>
                </a:endParaRPr>
              </a:p>
            </p:txBody>
          </p:sp>
          <p:sp>
            <p:nvSpPr>
              <p:cNvPr id="540" name="Rectangle 500"/>
              <p:cNvSpPr>
                <a:spLocks noChangeArrowheads="1"/>
              </p:cNvSpPr>
              <p:nvPr/>
            </p:nvSpPr>
            <p:spPr bwMode="auto">
              <a:xfrm>
                <a:off x="6888163"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1" name="Rectangle 501"/>
              <p:cNvSpPr>
                <a:spLocks noChangeArrowheads="1"/>
              </p:cNvSpPr>
              <p:nvPr/>
            </p:nvSpPr>
            <p:spPr bwMode="auto">
              <a:xfrm>
                <a:off x="6902451" y="1868488"/>
                <a:ext cx="18113"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a</a:t>
                </a:r>
                <a:endParaRPr lang="en-US" altLang="en-US" sz="1730">
                  <a:solidFill>
                    <a:srgbClr val="404040"/>
                  </a:solidFill>
                </a:endParaRPr>
              </a:p>
            </p:txBody>
          </p:sp>
          <p:sp>
            <p:nvSpPr>
              <p:cNvPr id="542" name="Rectangle 502"/>
              <p:cNvSpPr>
                <a:spLocks noChangeArrowheads="1"/>
              </p:cNvSpPr>
              <p:nvPr/>
            </p:nvSpPr>
            <p:spPr bwMode="auto">
              <a:xfrm>
                <a:off x="6923088" y="1868488"/>
                <a:ext cx="11146"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r</a:t>
                </a:r>
                <a:endParaRPr lang="en-US" altLang="en-US" sz="1730">
                  <a:solidFill>
                    <a:srgbClr val="404040"/>
                  </a:solidFill>
                </a:endParaRPr>
              </a:p>
            </p:txBody>
          </p:sp>
          <p:sp>
            <p:nvSpPr>
              <p:cNvPr id="543" name="Rectangle 503"/>
              <p:cNvSpPr>
                <a:spLocks noChangeArrowheads="1"/>
              </p:cNvSpPr>
              <p:nvPr/>
            </p:nvSpPr>
            <p:spPr bwMode="auto">
              <a:xfrm>
                <a:off x="6940551" y="1868488"/>
                <a:ext cx="8360" cy="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128">
                  <a:defRPr/>
                </a:pPr>
                <a:r>
                  <a:rPr lang="en-US" altLang="en-US" sz="288">
                    <a:solidFill>
                      <a:srgbClr val="FFFFFF"/>
                    </a:solidFill>
                    <a:latin typeface="Segoe Light" charset="0"/>
                  </a:rPr>
                  <a:t>t</a:t>
                </a:r>
                <a:endParaRPr lang="en-US" altLang="en-US" sz="1730">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grpSp>
        <p:nvGrpSpPr>
          <p:cNvPr id="21" name="Group 20"/>
          <p:cNvGrpSpPr/>
          <p:nvPr/>
        </p:nvGrpSpPr>
        <p:grpSpPr>
          <a:xfrm>
            <a:off x="437800" y="3094333"/>
            <a:ext cx="3817193" cy="3290455"/>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57" tIns="43928" rIns="87857" bIns="43928" numCol="1" anchor="t" anchorCtr="0" compatLnSpc="1">
                  <a:prstTxWarp prst="textNoShape">
                    <a:avLst/>
                  </a:prstTxWarp>
                </a:bodyPr>
                <a:lstStyle/>
                <a:p>
                  <a:pPr defTabSz="896171">
                    <a:defRPr/>
                  </a:pPr>
                  <a:endParaRPr lang="en-US" sz="1730">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57" tIns="43928" rIns="87857" bIns="43928" numCol="1" anchor="ctr" anchorCtr="0" compatLnSpc="1">
              <a:prstTxWarp prst="textNoShape">
                <a:avLst/>
              </a:prstTxWarp>
            </a:bodyPr>
            <a:lstStyle/>
            <a:p>
              <a:pPr algn="ctr" defTabSz="896171">
                <a:defRPr/>
              </a:pPr>
              <a:r>
                <a:rPr lang="en-US" sz="3920" b="1" dirty="0">
                  <a:gradFill>
                    <a:gsLst>
                      <a:gs pos="0">
                        <a:srgbClr val="FFFFFF"/>
                      </a:gs>
                      <a:gs pos="100000">
                        <a:srgbClr val="FFFFFF"/>
                      </a:gs>
                    </a:gsLst>
                    <a:lin ang="5400000" scaled="0"/>
                  </a:gradFill>
                  <a:latin typeface="Segoe UI Light"/>
                </a:rPr>
                <a:t>Podcasts</a:t>
              </a:r>
              <a:r>
                <a:rPr lang="en-US" sz="1730" dirty="0">
                  <a:solidFill>
                    <a:srgbClr val="404040"/>
                  </a:solidFill>
                  <a:latin typeface="Segoe UI"/>
                </a:rPr>
                <a:t/>
              </a:r>
              <a:br>
                <a:rPr lang="en-US" sz="1730" dirty="0">
                  <a:solidFill>
                    <a:srgbClr val="404040"/>
                  </a:solidFill>
                  <a:latin typeface="Segoe UI"/>
                </a:rPr>
              </a:br>
              <a:r>
                <a:rPr lang="en-US" sz="1764" spc="-49" dirty="0">
                  <a:solidFill>
                    <a:srgbClr val="404040"/>
                  </a:solidFill>
                  <a:latin typeface="Segoe UI"/>
                  <a:hlinkClick r:id="rId7"/>
                </a:rPr>
                <a:t>http://</a:t>
              </a:r>
              <a:r>
                <a:rPr lang="en-US" sz="1764" dirty="0">
                  <a:solidFill>
                    <a:srgbClr val="404040"/>
                  </a:solidFill>
                  <a:latin typeface="Segoe UI"/>
                  <a:hlinkClick r:id="rId7"/>
                </a:rPr>
                <a:t>dev.office.com/podcasts</a:t>
              </a:r>
              <a:r>
                <a:rPr lang="en-US" sz="1764" spc="-49" dirty="0">
                  <a:solidFill>
                    <a:srgbClr val="404040"/>
                  </a:solidFill>
                  <a:latin typeface="Segoe UI"/>
                </a:rPr>
                <a:t> </a:t>
              </a:r>
            </a:p>
            <a:p>
              <a:pPr algn="ctr" defTabSz="896171">
                <a:defRPr/>
              </a:pPr>
              <a:endParaRPr lang="en-US" sz="1730" dirty="0">
                <a:solidFill>
                  <a:srgbClr val="404040"/>
                </a:solidFill>
                <a:latin typeface="Segoe UI"/>
              </a:endParaRPr>
            </a:p>
          </p:txBody>
        </p:sp>
      </p:grpSp>
      <p:grpSp>
        <p:nvGrpSpPr>
          <p:cNvPr id="15" name="Group 14"/>
          <p:cNvGrpSpPr/>
          <p:nvPr/>
        </p:nvGrpSpPr>
        <p:grpSpPr>
          <a:xfrm>
            <a:off x="9932489" y="4820078"/>
            <a:ext cx="1808241" cy="156666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57" tIns="43928" rIns="87857" bIns="43928" numCol="1" anchor="t" anchorCtr="0" compatLnSpc="1">
              <a:prstTxWarp prst="textNoShape">
                <a:avLst/>
              </a:prstTxWarp>
            </a:bodyPr>
            <a:lstStyle/>
            <a:p>
              <a:pPr defTabSz="896171">
                <a:defRPr/>
              </a:pPr>
              <a:r>
                <a:rPr lang="en-US" sz="1764" b="1" dirty="0" err="1">
                  <a:gradFill>
                    <a:gsLst>
                      <a:gs pos="0">
                        <a:srgbClr val="FFFFFF"/>
                      </a:gs>
                      <a:gs pos="100000">
                        <a:srgbClr val="FFFFFF"/>
                      </a:gs>
                    </a:gsLst>
                    <a:lin ang="5400000" scaled="0"/>
                  </a:gradFill>
                  <a:latin typeface="Segoe UI Light"/>
                </a:rPr>
                <a:t>UserVoice</a:t>
              </a: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endParaRPr lang="en-US" sz="1764" b="1" dirty="0">
                <a:gradFill>
                  <a:gsLst>
                    <a:gs pos="0">
                      <a:srgbClr val="FFFFFF"/>
                    </a:gs>
                    <a:gs pos="100000">
                      <a:srgbClr val="FFFFFF"/>
                    </a:gs>
                  </a:gsLst>
                  <a:lin ang="5400000" scaled="0"/>
                </a:gradFill>
                <a:latin typeface="Segoe UI Light"/>
              </a:endParaRPr>
            </a:p>
            <a:p>
              <a:pPr defTabSz="896171">
                <a:defRPr/>
              </a:pPr>
              <a:r>
                <a:rPr lang="en-US" sz="1176" dirty="0">
                  <a:solidFill>
                    <a:srgbClr val="404040"/>
                  </a:solidFill>
                  <a:latin typeface="Segoe UI"/>
                  <a:hlinkClick r:id="rId8"/>
                </a:rPr>
                <a:t>http://officespdev.uservoice.com/</a:t>
              </a:r>
              <a:r>
                <a:rPr lang="en-US" sz="1176" dirty="0">
                  <a:solidFill>
                    <a:srgbClr val="404040"/>
                  </a:solidFill>
                  <a:latin typeface="Segoe UI"/>
                </a:rPr>
                <a:t> </a:t>
              </a:r>
            </a:p>
            <a:p>
              <a:pPr defTabSz="896171">
                <a:defRPr/>
              </a:pPr>
              <a:endParaRPr lang="en-US" sz="1764"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pPr defTabSz="914128">
                <a:defRPr/>
              </a:pPr>
              <a:endParaRPr lang="en-US" sz="1568">
                <a:solidFill>
                  <a:srgbClr val="000000"/>
                </a:solidFill>
                <a:latin typeface="Segoe UI"/>
              </a:endParaRPr>
            </a:p>
          </p:txBody>
        </p:sp>
      </p:grpSp>
      <p:grpSp>
        <p:nvGrpSpPr>
          <p:cNvPr id="18" name="Group 17"/>
          <p:cNvGrpSpPr/>
          <p:nvPr/>
        </p:nvGrpSpPr>
        <p:grpSpPr>
          <a:xfrm>
            <a:off x="2350123" y="3093748"/>
            <a:ext cx="1904870" cy="1648758"/>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lnSpc>
                  <a:spcPct val="95000"/>
                </a:lnSpc>
                <a:defRPr/>
              </a:pPr>
              <a:r>
                <a:rPr lang="en-US" sz="1730" dirty="0">
                  <a:gradFill>
                    <a:gsLst>
                      <a:gs pos="0">
                        <a:srgbClr val="505050"/>
                      </a:gs>
                      <a:gs pos="100000">
                        <a:srgbClr val="505050"/>
                      </a:gs>
                    </a:gsLst>
                    <a:lin ang="5400000" scaled="0"/>
                  </a:gradFill>
                  <a:latin typeface="Segoe UI"/>
                </a:rPr>
                <a:t>Stack overflow</a:t>
              </a: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endParaRPr lang="en-US" sz="1730" dirty="0">
                <a:gradFill>
                  <a:gsLst>
                    <a:gs pos="0">
                      <a:srgbClr val="505050"/>
                    </a:gs>
                    <a:gs pos="100000">
                      <a:srgbClr val="505050"/>
                    </a:gs>
                  </a:gsLst>
                  <a:lin ang="5400000" scaled="0"/>
                </a:gradFill>
                <a:latin typeface="Segoe UI"/>
              </a:endParaRPr>
            </a:p>
            <a:p>
              <a:pPr defTabSz="896171">
                <a:lnSpc>
                  <a:spcPct val="95000"/>
                </a:lnSpc>
                <a:defRPr/>
              </a:pPr>
              <a:r>
                <a:rPr lang="en-US" sz="1730" dirty="0">
                  <a:gradFill>
                    <a:gsLst>
                      <a:gs pos="0">
                        <a:srgbClr val="505050"/>
                      </a:gs>
                      <a:gs pos="100000">
                        <a:srgbClr val="505050"/>
                      </a:gs>
                    </a:gsLst>
                    <a:lin ang="5400000" scaled="0"/>
                  </a:gradFill>
                  <a:latin typeface="Segoe UI"/>
                </a:rPr>
                <a:t>[</a:t>
              </a:r>
              <a:r>
                <a:rPr lang="en-US" sz="1730" dirty="0" err="1">
                  <a:gradFill>
                    <a:gsLst>
                      <a:gs pos="0">
                        <a:srgbClr val="505050"/>
                      </a:gs>
                      <a:gs pos="100000">
                        <a:srgbClr val="505050"/>
                      </a:gs>
                    </a:gsLst>
                    <a:lin ang="5400000" scaled="0"/>
                  </a:gradFill>
                  <a:latin typeface="Segoe UI"/>
                </a:rPr>
                <a:t>ms</a:t>
              </a:r>
              <a:r>
                <a:rPr lang="en-US" sz="1730"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34" rIns="80666" bIns="40334" numCol="1" anchor="t" anchorCtr="0" compatLnSpc="1">
              <a:prstTxWarp prst="textNoShape">
                <a:avLst/>
              </a:prstTxWarp>
            </a:bodyPr>
            <a:lstStyle/>
            <a:p>
              <a:pPr algn="ctr" defTabSz="896167">
                <a:defRPr/>
              </a:pPr>
              <a:endParaRPr lang="en-US" sz="1568">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7780" y="3098955"/>
            <a:ext cx="3629956" cy="1645950"/>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5049" tIns="43928" rIns="87857" bIns="43928" numCol="1" anchor="ctr" anchorCtr="0" compatLnSpc="1">
              <a:prstTxWarp prst="textNoShape">
                <a:avLst/>
              </a:prstTxWarp>
            </a:bodyPr>
            <a:lstStyle/>
            <a:p>
              <a:pPr defTabSz="896171">
                <a:lnSpc>
                  <a:spcPct val="90000"/>
                </a:lnSpc>
                <a:spcBef>
                  <a:spcPts val="576"/>
                </a:spcBef>
                <a:spcAft>
                  <a:spcPts val="576"/>
                </a:spcAft>
                <a:defRPr/>
              </a:pPr>
              <a:r>
                <a:rPr lang="en-US" sz="3920" b="1" dirty="0">
                  <a:gradFill>
                    <a:gsLst>
                      <a:gs pos="0">
                        <a:srgbClr val="FFFFFF"/>
                      </a:gs>
                      <a:gs pos="100000">
                        <a:srgbClr val="FFFFFF"/>
                      </a:gs>
                    </a:gsLst>
                    <a:lin ang="5400000" scaled="0"/>
                  </a:gradFill>
                  <a:latin typeface="Segoe UI Light"/>
                </a:rPr>
                <a:t>Channel 9 </a:t>
              </a:r>
              <a:br>
                <a:rPr lang="en-US" sz="3920" b="1" dirty="0">
                  <a:gradFill>
                    <a:gsLst>
                      <a:gs pos="0">
                        <a:srgbClr val="FFFFFF"/>
                      </a:gs>
                      <a:gs pos="100000">
                        <a:srgbClr val="FFFFFF"/>
                      </a:gs>
                    </a:gsLst>
                    <a:lin ang="5400000" scaled="0"/>
                  </a:gradFill>
                  <a:latin typeface="Segoe UI Light"/>
                </a:rPr>
              </a:br>
              <a:r>
                <a:rPr lang="en-US" sz="3920" b="1" dirty="0">
                  <a:gradFill>
                    <a:gsLst>
                      <a:gs pos="0">
                        <a:srgbClr val="FFFFFF"/>
                      </a:gs>
                      <a:gs pos="100000">
                        <a:srgbClr val="FFFFFF"/>
                      </a:gs>
                    </a:gsLst>
                    <a:lin ang="5400000" scaled="0"/>
                  </a:gradFill>
                  <a:latin typeface="Segoe UI Light"/>
                </a:rPr>
                <a:t>Dev Show</a:t>
              </a:r>
            </a:p>
            <a:p>
              <a:pPr defTabSz="896171">
                <a:lnSpc>
                  <a:spcPct val="90000"/>
                </a:lnSpc>
                <a:spcBef>
                  <a:spcPts val="576"/>
                </a:spcBef>
                <a:spcAft>
                  <a:spcPts val="576"/>
                </a:spcAft>
                <a:defRPr/>
              </a:pPr>
              <a:r>
                <a:rPr lang="en-US" sz="1372" dirty="0">
                  <a:solidFill>
                    <a:srgbClr val="FFFFFF"/>
                  </a:solidFill>
                  <a:latin typeface="Segoe UI"/>
                  <a:hlinkClick r:id="rId9"/>
                </a:rPr>
                <a:t>http://aka.ms/O365DevShow</a:t>
              </a:r>
              <a:r>
                <a:rPr lang="en-US" sz="1372"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99" y="4820078"/>
            <a:ext cx="3707107" cy="156666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57" tIns="43928" rIns="87857" bIns="43928" numCol="1" anchor="t" anchorCtr="0" compatLnSpc="1">
              <a:prstTxWarp prst="textNoShape">
                <a:avLst/>
              </a:prstTxWarp>
            </a:bodyPr>
            <a:lstStyle/>
            <a:p>
              <a:pPr defTabSz="896171">
                <a:defRPr/>
              </a:pPr>
              <a:r>
                <a:rPr lang="en-US" sz="3136" b="1" dirty="0">
                  <a:gradFill>
                    <a:gsLst>
                      <a:gs pos="0">
                        <a:srgbClr val="505050"/>
                      </a:gs>
                      <a:gs pos="100000">
                        <a:srgbClr val="505050"/>
                      </a:gs>
                    </a:gsLst>
                    <a:lin ang="5400000" scaled="0"/>
                  </a:gradFill>
                  <a:latin typeface="Segoe UI Light"/>
                </a:rPr>
                <a:t>Snack </a:t>
              </a:r>
              <a:r>
                <a:rPr lang="en-US" sz="3136" b="1" dirty="0">
                  <a:gradFill>
                    <a:gsLst>
                      <a:gs pos="0">
                        <a:srgbClr val="505050"/>
                      </a:gs>
                      <a:gs pos="100000">
                        <a:srgbClr val="505050"/>
                      </a:gs>
                    </a:gsLst>
                    <a:lin ang="5400000" scaled="0"/>
                  </a:gradFill>
                  <a:latin typeface="Segoe UI Light"/>
                </a:rPr>
                <a:t>Demos</a:t>
              </a:r>
            </a:p>
            <a:p>
              <a:pPr defTabSz="896171">
                <a:defRPr/>
              </a:pPr>
              <a:endParaRPr lang="en-US" sz="3136" b="1" dirty="0">
                <a:gradFill>
                  <a:gsLst>
                    <a:gs pos="0">
                      <a:srgbClr val="505050"/>
                    </a:gs>
                    <a:gs pos="100000">
                      <a:srgbClr val="505050"/>
                    </a:gs>
                  </a:gsLst>
                  <a:lin ang="5400000" scaled="0"/>
                </a:gradFill>
                <a:latin typeface="Segoe UI Light"/>
              </a:endParaRPr>
            </a:p>
            <a:p>
              <a:pPr defTabSz="896171">
                <a:defRPr/>
              </a:pPr>
              <a:endParaRPr lang="en-US" sz="1568" u="sng" dirty="0">
                <a:gradFill>
                  <a:gsLst>
                    <a:gs pos="0">
                      <a:srgbClr val="505050"/>
                    </a:gs>
                    <a:gs pos="100000">
                      <a:srgbClr val="505050"/>
                    </a:gs>
                  </a:gsLst>
                  <a:lin ang="5400000" scaled="0"/>
                </a:gradFill>
                <a:latin typeface="Segoe UI"/>
              </a:endParaRPr>
            </a:p>
            <a:p>
              <a:pPr defTabSz="896171">
                <a:defRPr/>
              </a:pPr>
              <a:r>
                <a:rPr lang="en-US" sz="1568" u="sng" dirty="0">
                  <a:gradFill>
                    <a:gsLst>
                      <a:gs pos="0">
                        <a:srgbClr val="505050"/>
                      </a:gs>
                      <a:gs pos="100000">
                        <a:srgbClr val="505050"/>
                      </a:gs>
                    </a:gsLst>
                    <a:lin ang="5400000" scaled="0"/>
                  </a:gradFill>
                  <a:latin typeface="Segoe UI"/>
                </a:rPr>
                <a:t>http</a:t>
              </a:r>
              <a:r>
                <a:rPr lang="en-US" sz="1568" u="sng" dirty="0">
                  <a:gradFill>
                    <a:gsLst>
                      <a:gs pos="0">
                        <a:srgbClr val="505050"/>
                      </a:gs>
                      <a:gs pos="100000">
                        <a:srgbClr val="505050"/>
                      </a:gs>
                    </a:gsLst>
                    <a:lin ang="5400000" scaled="0"/>
                  </a:gradFill>
                  <a:latin typeface="Segoe UI"/>
                </a:rPr>
                <a:t>://aka.ms/o365DevSnackDemos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481" y="-4453"/>
            <a:ext cx="12233388" cy="11962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21480" y="6386463"/>
            <a:ext cx="12233387" cy="54906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7536"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21481" y="974024"/>
            <a:ext cx="474370" cy="57394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7" tIns="87857" rIns="32951" bIns="32951" numCol="1" spcCol="0" rtlCol="0" fromWordArt="0" anchor="b" anchorCtr="0" forceAA="0" compatLnSpc="1">
            <a:prstTxWarp prst="textNoShape">
              <a:avLst/>
            </a:prstTxWarp>
            <a:noAutofit/>
          </a:bodyPr>
          <a:lstStyle/>
          <a:p>
            <a:pPr algn="ctr" defTabSz="895849">
              <a:defRPr/>
            </a:pPr>
            <a:endParaRPr lang="en-US" sz="768"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29139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2859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7" y="1814048"/>
            <a:ext cx="7169534" cy="2881519"/>
          </a:xfrm>
        </p:spPr>
        <p:txBody>
          <a:bodyPr/>
          <a:lstStyle/>
          <a:p>
            <a:r>
              <a:rPr lang="en-US" dirty="0" smtClean="0"/>
              <a:t>Overview</a:t>
            </a:r>
          </a:p>
          <a:p>
            <a:r>
              <a:rPr lang="en-US" dirty="0" smtClean="0"/>
              <a:t>Connected Services</a:t>
            </a:r>
          </a:p>
          <a:p>
            <a:r>
              <a:rPr lang="en-US" dirty="0" smtClean="0"/>
              <a:t>Paging Support</a:t>
            </a:r>
          </a:p>
          <a:p>
            <a:r>
              <a:rPr lang="en-US" dirty="0" smtClean="0"/>
              <a:t>Batching Support</a:t>
            </a:r>
          </a:p>
          <a:p>
            <a:r>
              <a:rPr lang="en-US" dirty="0" smtClean="0"/>
              <a:t>CRUD Support</a:t>
            </a:r>
          </a:p>
          <a:p>
            <a:r>
              <a:rPr lang="en-US" dirty="0" smtClean="0"/>
              <a:t>Exchange Operations using REST</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395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endParaRPr lang="en-US" sz="1799">
                <a:solidFill>
                  <a:srgbClr val="404040"/>
                </a:solidFill>
                <a:latin typeface="Segoe UI"/>
              </a:endParaRPr>
            </a:p>
          </p:txBody>
        </p:sp>
      </p:grpSp>
    </p:spTree>
    <p:extLst>
      <p:ext uri="{BB962C8B-B14F-4D97-AF65-F5344CB8AC3E}">
        <p14:creationId xmlns:p14="http://schemas.microsoft.com/office/powerpoint/2010/main" val="3207200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Overview</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0605426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Office 365 </a:t>
            </a:r>
            <a:r>
              <a:rPr lang="en-US" sz="4400" dirty="0" smtClean="0"/>
              <a:t>APIs for Calendar, Mail and Contacts</a:t>
            </a:r>
            <a:endParaRPr lang="en-US" sz="4400" dirty="0"/>
          </a:p>
        </p:txBody>
      </p:sp>
      <p:sp>
        <p:nvSpPr>
          <p:cNvPr id="7" name="Text Placeholder 6"/>
          <p:cNvSpPr>
            <a:spLocks noGrp="1"/>
          </p:cNvSpPr>
          <p:nvPr>
            <p:ph type="body" sz="quarter" idx="10"/>
          </p:nvPr>
        </p:nvSpPr>
        <p:spPr/>
        <p:txBody>
          <a:bodyPr/>
          <a:lstStyle/>
          <a:p>
            <a:r>
              <a:rPr lang="en-US" sz="3600" dirty="0" smtClean="0"/>
              <a:t>Office 365 APIs </a:t>
            </a:r>
          </a:p>
          <a:p>
            <a:pPr lvl="1"/>
            <a:r>
              <a:rPr lang="en-US" sz="2000" dirty="0" smtClean="0"/>
              <a:t>Mail Message API</a:t>
            </a:r>
            <a:endParaRPr lang="en-US" sz="2000" dirty="0"/>
          </a:p>
          <a:p>
            <a:pPr lvl="1"/>
            <a:r>
              <a:rPr lang="en-US" sz="2000" dirty="0" smtClean="0"/>
              <a:t>Contacts API</a:t>
            </a:r>
          </a:p>
          <a:p>
            <a:pPr lvl="1"/>
            <a:r>
              <a:rPr lang="en-US" sz="2000" dirty="0"/>
              <a:t>Calendar Events </a:t>
            </a:r>
            <a:r>
              <a:rPr lang="en-US" sz="2000" dirty="0" smtClean="0"/>
              <a:t>API</a:t>
            </a:r>
            <a:endParaRPr lang="en-US" sz="2000" dirty="0"/>
          </a:p>
          <a:p>
            <a:pPr>
              <a:lnSpc>
                <a:spcPct val="150000"/>
              </a:lnSpc>
            </a:pPr>
            <a:r>
              <a:rPr lang="en-US" sz="3600" dirty="0"/>
              <a:t>Office </a:t>
            </a:r>
            <a:r>
              <a:rPr lang="en-US" sz="3600" dirty="0" smtClean="0"/>
              <a:t>365 APIs accessible through REST</a:t>
            </a:r>
          </a:p>
          <a:p>
            <a:pPr lvl="1"/>
            <a:r>
              <a:rPr lang="en-US" sz="1800" b="1" dirty="0"/>
              <a:t>https://</a:t>
            </a:r>
            <a:r>
              <a:rPr lang="en-US" sz="1800" b="1" dirty="0" smtClean="0"/>
              <a:t>outlook.office365.com/api/v1.0/me/messages</a:t>
            </a:r>
            <a:endParaRPr lang="en-US" sz="1800" b="1" dirty="0"/>
          </a:p>
          <a:p>
            <a:pPr lvl="1"/>
            <a:r>
              <a:rPr lang="en-US" sz="1800" b="1" dirty="0" smtClean="0"/>
              <a:t>https</a:t>
            </a:r>
            <a:r>
              <a:rPr lang="en-US" sz="1800" b="1" dirty="0"/>
              <a:t>://</a:t>
            </a:r>
            <a:r>
              <a:rPr lang="en-US" sz="1800" b="1" dirty="0" smtClean="0"/>
              <a:t>outlook.office365.com/api/v1.0/me/contacts</a:t>
            </a:r>
          </a:p>
          <a:p>
            <a:pPr lvl="1"/>
            <a:r>
              <a:rPr lang="en-US" sz="1800" b="1" dirty="0"/>
              <a:t>https://</a:t>
            </a:r>
            <a:r>
              <a:rPr lang="en-US" sz="1800" b="1" dirty="0" smtClean="0"/>
              <a:t>outlook.office365.com/</a:t>
            </a:r>
            <a:r>
              <a:rPr lang="en-US" sz="1800" b="1" dirty="0" err="1" smtClean="0"/>
              <a:t>api</a:t>
            </a:r>
            <a:r>
              <a:rPr lang="en-US" sz="1800" b="1" dirty="0" smtClean="0"/>
              <a:t>/v1.0/me/events</a:t>
            </a:r>
          </a:p>
          <a:p>
            <a:pPr>
              <a:lnSpc>
                <a:spcPct val="150000"/>
              </a:lnSpc>
            </a:pPr>
            <a:r>
              <a:rPr lang="en-US" sz="3600" dirty="0" smtClean="0"/>
              <a:t>Office 365 APIs accessible through </a:t>
            </a:r>
            <a:r>
              <a:rPr lang="en-US" sz="2800" dirty="0" err="1" smtClean="0">
                <a:latin typeface="Courier New" charset="0"/>
                <a:ea typeface="Courier New" charset="0"/>
                <a:cs typeface="Courier New" charset="0"/>
              </a:rPr>
              <a:t>OutlookServicesClient</a:t>
            </a:r>
            <a:endParaRPr lang="en-US" sz="3600" dirty="0" smtClean="0">
              <a:latin typeface="Courier New" charset="0"/>
              <a:ea typeface="Courier New" charset="0"/>
              <a:cs typeface="Courier New" charset="0"/>
            </a:endParaRPr>
          </a:p>
          <a:p>
            <a:pPr lvl="1"/>
            <a:r>
              <a:rPr lang="en-US" sz="2000" dirty="0" smtClean="0"/>
              <a:t>A library which abstracts away sending and receiving REST requests with .NET</a:t>
            </a:r>
            <a:endParaRPr lang="en-US" sz="2000"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7</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Mailbox Contacts</a:t>
            </a:r>
            <a:endParaRPr lang="en-US" dirty="0"/>
          </a:p>
        </p:txBody>
      </p:sp>
      <p:sp>
        <p:nvSpPr>
          <p:cNvPr id="3" name="Text Placeholder 2"/>
          <p:cNvSpPr>
            <a:spLocks noGrp="1"/>
          </p:cNvSpPr>
          <p:nvPr>
            <p:ph type="body" sz="quarter" idx="10"/>
          </p:nvPr>
        </p:nvSpPr>
        <p:spPr>
          <a:xfrm>
            <a:off x="531265" y="1489840"/>
            <a:ext cx="11149013" cy="2043636"/>
          </a:xfrm>
        </p:spPr>
        <p:txBody>
          <a:bodyPr/>
          <a:lstStyle/>
          <a:p>
            <a:r>
              <a:rPr lang="en-US" sz="3600" dirty="0"/>
              <a:t>Common API </a:t>
            </a:r>
            <a:r>
              <a:rPr lang="en-US" sz="3600" dirty="0" smtClean="0"/>
              <a:t/>
            </a:r>
            <a:br>
              <a:rPr lang="en-US" sz="3600" dirty="0" smtClean="0"/>
            </a:br>
            <a:r>
              <a:rPr lang="en-US" sz="3600" dirty="0" smtClean="0"/>
              <a:t>operations</a:t>
            </a:r>
            <a:endParaRPr lang="en-US" sz="3600" dirty="0"/>
          </a:p>
          <a:p>
            <a:pPr lvl="1"/>
            <a:r>
              <a:rPr lang="en-US" sz="2000" dirty="0" smtClean="0"/>
              <a:t>Creating contacts</a:t>
            </a:r>
          </a:p>
          <a:p>
            <a:pPr lvl="1"/>
            <a:r>
              <a:rPr lang="en-US" sz="2000" dirty="0"/>
              <a:t>Deleting </a:t>
            </a:r>
            <a:r>
              <a:rPr lang="en-US" sz="2000" dirty="0" smtClean="0"/>
              <a:t>contacts</a:t>
            </a:r>
            <a:endParaRPr lang="en-US" sz="2000" dirty="0"/>
          </a:p>
          <a:p>
            <a:pPr lvl="1"/>
            <a:r>
              <a:rPr lang="en-US" sz="2000" dirty="0" smtClean="0"/>
              <a:t>Editing contacts</a:t>
            </a:r>
            <a:endParaRPr lang="en-US" sz="2000" dirty="0"/>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8</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a:stretch>
            <a:fillRect/>
          </a:stretch>
        </p:blipFill>
        <p:spPr>
          <a:xfrm>
            <a:off x="5068250" y="1187667"/>
            <a:ext cx="6893645" cy="4468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61115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Connected Services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5.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93625-DB14-4FB0-B5A9-3269FA9C120B}">
  <ds:schemaRef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5fad15d0-477e-40da-a20d-40d4ca777cbd"/>
    <ds:schemaRef ds:uri="http://schemas.openxmlformats.org/package/2006/metadata/core-properties"/>
    <ds:schemaRef ds:uri="http://purl.org/dc/terms/"/>
    <ds:schemaRef ds:uri="http://schemas.microsoft.com/office/2006/documentManagement/types"/>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1658</Words>
  <Application>Microsoft Office PowerPoint</Application>
  <PresentationFormat>Custom</PresentationFormat>
  <Paragraphs>243</Paragraphs>
  <Slides>39</Slides>
  <Notes>12</Notes>
  <HiddenSlides>1</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39</vt:i4>
      </vt:variant>
    </vt:vector>
  </HeadingPairs>
  <TitlesOfParts>
    <vt:vector size="57" baseType="lpstr">
      <vt:lpstr>Arial</vt:lpstr>
      <vt:lpstr>Calibri</vt:lpstr>
      <vt:lpstr>Capitals</vt:lpstr>
      <vt:lpstr>Consolas</vt:lpstr>
      <vt:lpstr>Courier New</vt:lpstr>
      <vt:lpstr>ＭＳ Ｐゴシック</vt:lpstr>
      <vt:lpstr>Segoe Light</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1_5-30055_Office Template 2012 - 16x9 - White Background</vt:lpstr>
      <vt:lpstr>5-30610_Microsoft_Ignite_Keynote_Template_CUSTOM_LIGHT</vt:lpstr>
      <vt:lpstr>1_5-30610_Microsoft_Ignite_Keynote_Template_CUSTOM_LIGHT</vt:lpstr>
      <vt:lpstr>2_5-30055_Office Template 2012 - 16x9 - White Background</vt:lpstr>
      <vt:lpstr>Office 365 Development</vt:lpstr>
      <vt:lpstr>Recap</vt:lpstr>
      <vt:lpstr>Deep Dive into Office 365 API for Contact</vt:lpstr>
      <vt:lpstr>Agenda </vt:lpstr>
      <vt:lpstr>Developer vision</vt:lpstr>
      <vt:lpstr>Overview</vt:lpstr>
      <vt:lpstr>Office 365 APIs for Calendar, Mail and Contacts</vt:lpstr>
      <vt:lpstr>Mailbox Contacts</vt:lpstr>
      <vt:lpstr>Connected Services</vt:lpstr>
      <vt:lpstr>Adding Connected Services</vt:lpstr>
      <vt:lpstr>Connected Services Permissions</vt:lpstr>
      <vt:lpstr>Projects with Connected Services</vt:lpstr>
      <vt:lpstr>PowerPoint Presentation</vt:lpstr>
      <vt:lpstr>Programming with OutlookServiceClient</vt:lpstr>
      <vt:lpstr>Retrieving Contacts</vt:lpstr>
      <vt:lpstr>PowerPoint Presentation</vt:lpstr>
      <vt:lpstr>Paging Support</vt:lpstr>
      <vt:lpstr>Paging with the Office 365 APIs</vt:lpstr>
      <vt:lpstr>PowerPoint Presentation</vt:lpstr>
      <vt:lpstr>Batching with REST</vt:lpstr>
      <vt:lpstr>REST is More Chatty than CSOM</vt:lpstr>
      <vt:lpstr>Batching Support Added to O365</vt:lpstr>
      <vt:lpstr>Exploring the Impact</vt:lpstr>
      <vt:lpstr>Overview - Batch Request</vt:lpstr>
      <vt:lpstr>Overview - Batch Response</vt:lpstr>
      <vt:lpstr>CRUD Support</vt:lpstr>
      <vt:lpstr>Getting and Deleting a Specific Entity</vt:lpstr>
      <vt:lpstr>Adding an Entity</vt:lpstr>
      <vt:lpstr>PowerPoint Presentation</vt:lpstr>
      <vt:lpstr>Exchange Operations with REST</vt:lpstr>
      <vt:lpstr>Office 365 Exchange REST APIs</vt:lpstr>
      <vt:lpstr>Reading Entities using REST</vt:lpstr>
      <vt:lpstr>Adding a new Entity</vt:lpstr>
      <vt:lpstr>Deleting an Entity</vt:lpstr>
      <vt:lpstr>PowerPoint Presentation</vt:lpstr>
      <vt:lpstr>Summary </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2014-07-23T12:37:45Z</dcterms:created>
  <dcterms:modified xsi:type="dcterms:W3CDTF">2015-10-07T23:09:53Z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